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70" r:id="rId3"/>
    <p:sldId id="325" r:id="rId4"/>
    <p:sldId id="272" r:id="rId5"/>
    <p:sldId id="273" r:id="rId6"/>
    <p:sldId id="274" r:id="rId7"/>
    <p:sldId id="275" r:id="rId8"/>
    <p:sldId id="291" r:id="rId9"/>
    <p:sldId id="306" r:id="rId10"/>
    <p:sldId id="326" r:id="rId11"/>
    <p:sldId id="276" r:id="rId12"/>
    <p:sldId id="317" r:id="rId13"/>
    <p:sldId id="277" r:id="rId14"/>
    <p:sldId id="328" r:id="rId15"/>
    <p:sldId id="318" r:id="rId16"/>
    <p:sldId id="332" r:id="rId17"/>
    <p:sldId id="333" r:id="rId18"/>
    <p:sldId id="279" r:id="rId19"/>
    <p:sldId id="336" r:id="rId20"/>
    <p:sldId id="319" r:id="rId21"/>
    <p:sldId id="337" r:id="rId22"/>
    <p:sldId id="320" r:id="rId23"/>
    <p:sldId id="296" r:id="rId24"/>
    <p:sldId id="321" r:id="rId25"/>
    <p:sldId id="323" r:id="rId26"/>
    <p:sldId id="295" r:id="rId27"/>
    <p:sldId id="322" r:id="rId28"/>
    <p:sldId id="280" r:id="rId29"/>
    <p:sldId id="299" r:id="rId30"/>
    <p:sldId id="324" r:id="rId31"/>
    <p:sldId id="330" r:id="rId32"/>
    <p:sldId id="263" r:id="rId33"/>
    <p:sldId id="335" r:id="rId34"/>
    <p:sldId id="308" r:id="rId35"/>
    <p:sldId id="303" r:id="rId36"/>
    <p:sldId id="309" r:id="rId37"/>
    <p:sldId id="310" r:id="rId38"/>
    <p:sldId id="292" r:id="rId39"/>
    <p:sldId id="307" r:id="rId40"/>
    <p:sldId id="281" r:id="rId41"/>
    <p:sldId id="311" r:id="rId42"/>
    <p:sldId id="334" r:id="rId43"/>
    <p:sldId id="282" r:id="rId44"/>
    <p:sldId id="304" r:id="rId45"/>
    <p:sldId id="313" r:id="rId46"/>
    <p:sldId id="283" r:id="rId47"/>
    <p:sldId id="301" r:id="rId48"/>
    <p:sldId id="314" r:id="rId49"/>
    <p:sldId id="315" r:id="rId50"/>
    <p:sldId id="293" r:id="rId51"/>
    <p:sldId id="316" r:id="rId52"/>
    <p:sldId id="294" r:id="rId53"/>
    <p:sldId id="331" r:id="rId54"/>
    <p:sldId id="284" r:id="rId55"/>
    <p:sldId id="285" r:id="rId56"/>
    <p:sldId id="286" r:id="rId57"/>
    <p:sldId id="287" r:id="rId58"/>
    <p:sldId id="288" r:id="rId59"/>
    <p:sldId id="289" r:id="rId60"/>
    <p:sldId id="298" r:id="rId61"/>
    <p:sldId id="312" r:id="rId62"/>
    <p:sldId id="290" r:id="rId6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0" autoAdjust="0"/>
    <p:restoredTop sz="99092" autoAdjust="0"/>
  </p:normalViewPr>
  <p:slideViewPr>
    <p:cSldViewPr>
      <p:cViewPr>
        <p:scale>
          <a:sx n="100" d="100"/>
          <a:sy n="100" d="100"/>
        </p:scale>
        <p:origin x="-1860" y="-3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DDA823-C269-4E2B-B1C9-9349950A646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9415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2000"/>
    </mc:Choice>
    <mc:Fallback xmlns="">
      <p:transition advClick="0" advTm="12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D6F917-91F2-4723-9EDC-5B036D75AB5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72760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2000"/>
    </mc:Choice>
    <mc:Fallback xmlns="">
      <p:transition advClick="0" advTm="12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245878-FD8C-4F69-AB38-C65F3757A44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1107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2000"/>
    </mc:Choice>
    <mc:Fallback xmlns="">
      <p:transition advClick="0" advTm="12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0CA748-1D98-4E51-B9DD-1BE6ECF0FFA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3704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2000"/>
    </mc:Choice>
    <mc:Fallback xmlns="">
      <p:transition advClick="0" advTm="12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EE78CD-CC24-4D36-A742-E91EF16F96D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28174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2000"/>
    </mc:Choice>
    <mc:Fallback xmlns="">
      <p:transition advClick="0" advTm="12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8877C5-B825-4411-B240-00EE41E6C91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7604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2000"/>
    </mc:Choice>
    <mc:Fallback xmlns="">
      <p:transition advClick="0" advTm="12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4D541F-A871-4121-9A1A-7A7539DA832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4002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2000"/>
    </mc:Choice>
    <mc:Fallback xmlns="">
      <p:transition advClick="0" advTm="12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1EDF4A-5A3E-4D05-8294-61035BC048A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8498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2000"/>
    </mc:Choice>
    <mc:Fallback xmlns="">
      <p:transition advClick="0" advTm="12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F15AD5-F6A8-40A2-9E06-A58D8478DFA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2077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2000"/>
    </mc:Choice>
    <mc:Fallback xmlns="">
      <p:transition advClick="0" advTm="12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48556D-C352-45E8-9D5A-7E90BD26C82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8189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2000"/>
    </mc:Choice>
    <mc:Fallback xmlns="">
      <p:transition advClick="0" advTm="12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8A91F4-3E0C-47CF-BACA-EFEDEF6482C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37688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2000"/>
    </mc:Choice>
    <mc:Fallback xmlns="">
      <p:transition advClick="0" advTm="12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>
            <a:alphaModFix amt="73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 alt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E7EE5DD-75EF-4DE7-A504-FEE0ACFAB6B7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0" advClick="0" advTm="12000"/>
    </mc:Choice>
    <mc:Fallback xmlns="">
      <p:transition advClick="0" advTm="12000"/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45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iff"/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tiff"/><Relationship Id="rId2" Type="http://schemas.openxmlformats.org/officeDocument/2006/relationships/image" Target="../media/image69.tif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2.tiff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3.tiff"/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0" name="Picture 6" descr="https://im0-tub-ru.yandex.net/i?id=d0e9069e0d830a12005eb61f6aaabacd-l&amp;n=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02184"/>
            <a:ext cx="3280056" cy="4643040"/>
          </a:xfrm>
          <a:prstGeom prst="rect">
            <a:avLst/>
          </a:prstGeom>
          <a:noFill/>
          <a:effectLst>
            <a:glow rad="317500">
              <a:schemeClr val="accent2">
                <a:lumMod val="40000"/>
                <a:lumOff val="60000"/>
              </a:schemeClr>
            </a:glo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D:\Рабочий стол\Рисунок4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2"/>
          <a:stretch/>
        </p:blipFill>
        <p:spPr bwMode="auto">
          <a:xfrm>
            <a:off x="-7071" y="-10750"/>
            <a:ext cx="9151071" cy="6846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11037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ФГБОУ  ВО  Белгородский ГАУ</a:t>
            </a:r>
          </a:p>
          <a:p>
            <a:pPr algn="ctr"/>
            <a:r>
              <a:rPr lang="ru-RU" altLang="ru-RU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 Управление </a:t>
            </a:r>
            <a:r>
              <a:rPr lang="ru-RU" altLang="ru-RU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библиотечно–информационных </a:t>
            </a:r>
            <a:r>
              <a:rPr lang="ru-RU" altLang="ru-RU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ресурсов</a:t>
            </a:r>
            <a:endParaRPr lang="ru-RU" altLang="ru-RU" sz="1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181037" y="6453336"/>
            <a:ext cx="10086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1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2019 г.</a:t>
            </a:r>
            <a:endParaRPr lang="ru-RU" altLang="ru-RU" sz="1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70949" y="116632"/>
            <a:ext cx="4860032" cy="4708981"/>
          </a:xfrm>
          <a:prstGeom prst="rect">
            <a:avLst/>
          </a:prstGeom>
        </p:spPr>
        <p:txBody>
          <a:bodyPr wrap="square">
            <a:spAutoFit/>
            <a:scene3d>
              <a:camera prst="perspectiveRelaxedModerately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ru-RU" sz="7500" dirty="0">
                <a:ln w="18415" cmpd="sng">
                  <a:solidFill>
                    <a:schemeClr val="accent2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Звезда</a:t>
            </a:r>
            <a:br>
              <a:rPr lang="ru-RU" sz="7500" dirty="0">
                <a:ln w="18415" cmpd="sng">
                  <a:solidFill>
                    <a:schemeClr val="accent2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</a:br>
            <a:r>
              <a:rPr lang="ru-RU" sz="7500" dirty="0">
                <a:ln w="18415" cmpd="sng">
                  <a:solidFill>
                    <a:schemeClr val="accent2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 по имени Гагарин</a:t>
            </a:r>
            <a:endParaRPr lang="ru-RU" sz="7500" dirty="0">
              <a:ln w="18415" cmpd="sng">
                <a:solidFill>
                  <a:schemeClr val="accent2">
                    <a:lumMod val="40000"/>
                    <a:lumOff val="6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20227" y="5328213"/>
            <a:ext cx="9143999" cy="830997"/>
          </a:xfrm>
          <a:prstGeom prst="rect">
            <a:avLst/>
          </a:prstGeom>
          <a:ln>
            <a:solidFill>
              <a:srgbClr val="7030A0"/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9 марта 85 лет со дня рождения </a:t>
            </a:r>
            <a:endParaRPr lang="ru-RU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Ю.А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. Гагарина первого космонавта земли</a:t>
            </a:r>
          </a:p>
        </p:txBody>
      </p:sp>
    </p:spTree>
    <p:extLst>
      <p:ext uri="{BB962C8B-B14F-4D97-AF65-F5344CB8AC3E}">
        <p14:creationId xmlns:p14="http://schemas.microsoft.com/office/powerpoint/2010/main" val="119409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32656"/>
            <a:ext cx="914400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500" dirty="0" smtClean="0">
                <a:ln w="18415" cmpd="sng">
                  <a:solidFill>
                    <a:schemeClr val="accent2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Ю. А. </a:t>
            </a:r>
            <a:r>
              <a:rPr lang="ru-RU" sz="7500" dirty="0">
                <a:ln w="18415" cmpd="sng">
                  <a:solidFill>
                    <a:schemeClr val="accent2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Гагарин - студент</a:t>
            </a:r>
          </a:p>
        </p:txBody>
      </p:sp>
      <p:pic>
        <p:nvPicPr>
          <p:cNvPr id="3" name="Picture 4" descr="https://im0-tub-ru.yandex.net/i?id=994e8412a29f6b54c2b2be5f804d7ce6-l&amp;n=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746633"/>
            <a:ext cx="2736304" cy="38911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0696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7" name="Picture 5" descr="Картинка 4 из 4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440" y="332656"/>
            <a:ext cx="2800356" cy="43924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8" name="Rectangle 6"/>
          <p:cNvSpPr>
            <a:spLocks noChangeArrowheads="1"/>
          </p:cNvSpPr>
          <p:nvPr/>
        </p:nvSpPr>
        <p:spPr bwMode="auto">
          <a:xfrm>
            <a:off x="179512" y="631826"/>
            <a:ext cx="417671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ru-RU" altLang="ru-RU" sz="2800" dirty="0">
              <a:solidFill>
                <a:srgbClr val="0033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endParaRPr lang="ru-RU" altLang="ru-RU" sz="2800" dirty="0">
              <a:solidFill>
                <a:srgbClr val="0033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23528" y="484710"/>
            <a:ext cx="4572000" cy="14219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alt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30 сентября 1949 года поступил в Люберецкое ремесленное училище №</a:t>
            </a:r>
            <a:r>
              <a:rPr lang="ru-RU" alt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10 </a:t>
            </a:r>
            <a:endParaRPr lang="ru-RU" alt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algn="ctr">
              <a:lnSpc>
                <a:spcPct val="90000"/>
              </a:lnSpc>
            </a:pPr>
            <a:endParaRPr lang="ru-RU" alt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911899" y="4843712"/>
            <a:ext cx="399953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alt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В июне 1951 года</a:t>
            </a:r>
          </a:p>
          <a:p>
            <a:pPr algn="ctr">
              <a:lnSpc>
                <a:spcPct val="90000"/>
              </a:lnSpc>
            </a:pPr>
            <a:r>
              <a:rPr lang="ru-RU" alt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окончил с отличием училище по специальности формовщик-литейщик</a:t>
            </a:r>
          </a:p>
        </p:txBody>
      </p:sp>
      <p:pic>
        <p:nvPicPr>
          <p:cNvPr id="13314" name="Picture 2" descr="https://im0-tub-ru.yandex.net/i?id=b67ac639a8776ecbdea8d47f7b71917c-srl&amp;n=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96" y="1730136"/>
            <a:ext cx="3269463" cy="48919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25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vkl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3" y="548680"/>
            <a:ext cx="3107357" cy="43967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553318" y="620688"/>
            <a:ext cx="459474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В августе 1951 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года</a:t>
            </a:r>
          </a:p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Юрий Алексеевич Гагарин поступил в Саратовский индустриальный 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техникум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499992" y="5229201"/>
            <a:ext cx="464400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В 1955 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году 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добился значительных успехов, закончил с отличием учёбу </a:t>
            </a:r>
          </a:p>
        </p:txBody>
      </p:sp>
      <p:pic>
        <p:nvPicPr>
          <p:cNvPr id="14338" name="Picture 2" descr="https://im0-tub-ru.yandex.net/i?id=1e97c9d0717e866baaffcdb2e5485daa-l&amp;n=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290" y="2365221"/>
            <a:ext cx="3181686" cy="42995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0871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251520" y="393571"/>
            <a:ext cx="4680520" cy="2474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alt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25 </a:t>
            </a:r>
            <a:r>
              <a:rPr lang="ru-RU" alt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октября 1954 года впервые пришёл в Саратовский аэроклуб, </a:t>
            </a:r>
          </a:p>
          <a:p>
            <a:pPr algn="ctr">
              <a:lnSpc>
                <a:spcPct val="90000"/>
              </a:lnSpc>
            </a:pPr>
            <a:r>
              <a:rPr lang="ru-RU" alt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  где совершил первый самостоятельный полёт на самолёте </a:t>
            </a:r>
            <a:r>
              <a:rPr lang="ru-RU" alt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ЯК-18 </a:t>
            </a:r>
            <a:endParaRPr lang="ru-RU" alt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algn="ctr">
              <a:lnSpc>
                <a:spcPct val="90000"/>
              </a:lnSpc>
            </a:pPr>
            <a:r>
              <a:rPr lang="ru-RU" alt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       </a:t>
            </a:r>
            <a:endParaRPr lang="ru-RU" alt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19465" name="Picture 9" descr="Картинка 5 из 9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363" y="512117"/>
            <a:ext cx="3384376" cy="25094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im0-tub-ru.yandex.net/i?id=3b9ab4c4aa01269d8c3994e89d4ff95c-l&amp;n=1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69" r="16892"/>
          <a:stretch/>
        </p:blipFill>
        <p:spPr bwMode="auto">
          <a:xfrm>
            <a:off x="1051232" y="2780928"/>
            <a:ext cx="3081095" cy="36841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211960" y="3419475"/>
            <a:ext cx="4944591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alt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В 1955 году с отличием окончил Саратовский индустриальный  </a:t>
            </a:r>
          </a:p>
          <a:p>
            <a:pPr algn="ctr">
              <a:lnSpc>
                <a:spcPct val="90000"/>
              </a:lnSpc>
            </a:pPr>
            <a:r>
              <a:rPr lang="ru-RU" alt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    техникум, а 10 октября того же года </a:t>
            </a:r>
            <a:r>
              <a:rPr lang="ru-RU" alt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–</a:t>
            </a:r>
          </a:p>
          <a:p>
            <a:pPr algn="ctr">
              <a:lnSpc>
                <a:spcPct val="90000"/>
              </a:lnSpc>
            </a:pPr>
            <a:r>
              <a:rPr lang="ru-RU" alt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ru-RU" alt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Саратовский аэроклуб</a:t>
            </a:r>
          </a:p>
        </p:txBody>
      </p:sp>
    </p:spTree>
    <p:extLst>
      <p:ext uri="{BB962C8B-B14F-4D97-AF65-F5344CB8AC3E}">
        <p14:creationId xmlns:p14="http://schemas.microsoft.com/office/powerpoint/2010/main" val="2767444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" y="-27384"/>
            <a:ext cx="914400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7500" dirty="0" smtClean="0">
                <a:ln w="18415" cmpd="sng">
                  <a:solidFill>
                    <a:schemeClr val="accent2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Ю.А. Гагарин курсант</a:t>
            </a:r>
            <a:endParaRPr lang="ru-RU" sz="7500" dirty="0">
              <a:ln w="18415" cmpd="sng">
                <a:solidFill>
                  <a:schemeClr val="accent2">
                    <a:lumMod val="40000"/>
                    <a:lumOff val="6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algn="ctr"/>
            <a:endParaRPr lang="ru-RU" sz="7500" dirty="0">
              <a:ln w="18415" cmpd="sng">
                <a:solidFill>
                  <a:schemeClr val="accent2">
                    <a:lumMod val="40000"/>
                    <a:lumOff val="6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2050" name="Picture 2" descr="https://im0-tub-ru.yandex.net/i?id=c92ea4c95de64f445b288a633c6853e9-l&amp;n=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204864"/>
            <a:ext cx="3130807" cy="43919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403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vkl06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/>
          <a:stretch>
            <a:fillRect/>
          </a:stretch>
        </p:blipFill>
        <p:spPr bwMode="auto">
          <a:xfrm>
            <a:off x="5580112" y="476672"/>
            <a:ext cx="3309304" cy="43204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1748" name="Picture 4" descr="vkl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3717032"/>
            <a:ext cx="3686419" cy="29523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395536" y="404664"/>
            <a:ext cx="504056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27 октября 1955 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года</a:t>
            </a:r>
          </a:p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 Ю. 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Гагарин был призван в армию и отправлен в Чкалов, 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в 1-е 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военно-авиационное училище 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лётчиков</a:t>
            </a:r>
          </a:p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 имени К.Е. Ворошилова.</a:t>
            </a:r>
          </a:p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В 1957 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г. 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Юрий Гагарин закончил училище с 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отличием 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2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32656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В течение двух лет служил в 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169-м 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истребительном авиационном полку 122-й истребительной авиационной дивизии Северного флота</a:t>
            </a:r>
          </a:p>
        </p:txBody>
      </p:sp>
      <p:pic>
        <p:nvPicPr>
          <p:cNvPr id="4098" name="Picture 2" descr="https://im0-tub-ru.yandex.net/i?id=698044df44ee55a3eb05e8c4a22cf786-l&amp;n=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725" y="1772816"/>
            <a:ext cx="4709323" cy="46085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im0-tub-ru.yandex.net/i?id=c5eb71d4f58f6ad9b99fa436ad8053f0-l&amp;n=1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33" b="2000"/>
          <a:stretch/>
        </p:blipFill>
        <p:spPr bwMode="auto">
          <a:xfrm>
            <a:off x="5292080" y="1772816"/>
            <a:ext cx="3528392" cy="46085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6839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88640"/>
            <a:ext cx="914400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500" dirty="0">
                <a:ln w="18415" cmpd="sng">
                  <a:solidFill>
                    <a:schemeClr val="accent2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Первые шаги к звёздам…</a:t>
            </a:r>
          </a:p>
        </p:txBody>
      </p:sp>
      <p:pic>
        <p:nvPicPr>
          <p:cNvPr id="5122" name="Picture 2" descr="https://im0-tub-ru.yandex.net/i?id=b1a8d9d74bcce8fc0b476dc1e6338c3d-l&amp;n=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780928"/>
            <a:ext cx="7116580" cy="37318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8805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32656"/>
            <a:ext cx="526372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9 декабря 1959 года</a:t>
            </a:r>
            <a:r>
              <a:rPr lang="ru-RU" alt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, </a:t>
            </a:r>
          </a:p>
          <a:p>
            <a:pPr algn="ctr"/>
            <a:r>
              <a:rPr lang="ru-RU" alt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Ю. </a:t>
            </a:r>
            <a:r>
              <a:rPr lang="ru-RU" alt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Гагарин написал заявление с просьбой зачислить его в группу кандидатов в космонавты. </a:t>
            </a:r>
            <a:br>
              <a:rPr lang="ru-RU" alt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</a:br>
            <a:r>
              <a:rPr lang="ru-RU" alt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Уже через неделю его вызвали в Москву для прохождения всестороннего медицинского </a:t>
            </a:r>
            <a:r>
              <a:rPr lang="ru-RU" alt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обследования </a:t>
            </a:r>
            <a:r>
              <a:rPr lang="ru-RU" alt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/>
            </a:r>
            <a:br>
              <a:rPr lang="ru-RU" alt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</a:br>
            <a:endParaRPr lang="ru-RU" dirty="0"/>
          </a:p>
        </p:txBody>
      </p:sp>
      <p:pic>
        <p:nvPicPr>
          <p:cNvPr id="6" name="Picture 4" descr="http://cs412730.vk.me/v412730384/819/Vhc-YtL04I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716" y="3645024"/>
            <a:ext cx="4048125" cy="30163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2" descr="http://cdn1.img.tr.sputniknews.com/images/101625/59/10162559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09650" y="476672"/>
            <a:ext cx="3554838" cy="26050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4470929" y="3373043"/>
            <a:ext cx="4572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alt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В результате старший лейтенант </a:t>
            </a:r>
            <a:r>
              <a:rPr lang="ru-RU" alt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 Ю.А. Гагарин </a:t>
            </a:r>
            <a:r>
              <a:rPr lang="ru-RU" alt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был признан </a:t>
            </a:r>
            <a:r>
              <a:rPr lang="ru-RU" alt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годным </a:t>
            </a:r>
            <a:r>
              <a:rPr lang="ru-RU" alt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для космических полетов. </a:t>
            </a:r>
            <a:br>
              <a:rPr lang="ru-RU" alt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</a:br>
            <a:r>
              <a:rPr lang="ru-RU" alt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3 марта 1960 года </a:t>
            </a:r>
            <a:endParaRPr lang="ru-RU" altLang="ru-RU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algn="ctr"/>
            <a:r>
              <a:rPr lang="ru-RU" alt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Ю</a:t>
            </a:r>
            <a:r>
              <a:rPr lang="ru-RU" alt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. Гагарин был зачислен в группу  </a:t>
            </a:r>
            <a:r>
              <a:rPr lang="ru-RU" alt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кандидатов </a:t>
            </a:r>
            <a:r>
              <a:rPr lang="ru-RU" alt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в </a:t>
            </a:r>
            <a:r>
              <a:rPr lang="ru-RU" alt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космонавты</a:t>
            </a:r>
            <a:r>
              <a:rPr lang="ru-RU" alt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 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7362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742" y="1112961"/>
            <a:ext cx="5112568" cy="1800200"/>
          </a:xfrm>
        </p:spPr>
        <p:txBody>
          <a:bodyPr>
            <a:noAutofit/>
          </a:bodyPr>
          <a:lstStyle/>
          <a:p>
            <a:pPr algn="ctr">
              <a:spcBef>
                <a:spcPct val="20000"/>
              </a:spcBef>
            </a:pPr>
            <a:r>
              <a:rPr lang="ru-RU" sz="2400" b="0" kern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ookman Old Style" panose="02050604050505020204" pitchFamily="18" charset="0"/>
                <a:ea typeface="+mn-ea"/>
                <a:cs typeface="+mn-cs"/>
              </a:rPr>
              <a:t>Фролов А. Феномен русский и советский / А. Фролов // Российский экономический журнал. – 2011. - №2. – С. 3-13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95536" y="3068960"/>
            <a:ext cx="4896544" cy="3096344"/>
          </a:xfrm>
        </p:spPr>
        <p:txBody>
          <a:bodyPr>
            <a:noAutofit/>
          </a:bodyPr>
          <a:lstStyle/>
          <a:p>
            <a:pPr algn="ctr"/>
            <a:r>
              <a:rPr lang="ru-RU" sz="2400" kern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ookman Old Style" panose="02050604050505020204" pitchFamily="18" charset="0"/>
              </a:rPr>
              <a:t>Попытка социально-философского осмысления осуществленного полвека назад прорыва человечества в космос. Принципиальный авторский тезис, объясняющий пионерную роль СССР в истории пилотируемой </a:t>
            </a:r>
            <a:r>
              <a:rPr lang="ru-RU" sz="2400" kern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ookman Old Style" panose="02050604050505020204" pitchFamily="18" charset="0"/>
              </a:rPr>
              <a:t>космонавтики</a:t>
            </a:r>
            <a:endParaRPr lang="ru-RU" sz="2400" kern="1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1266" name="Picture 2" descr="D:\Алена\скан для Еглевской\д - 0010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78" r="23857" b="22891"/>
          <a:stretch>
            <a:fillRect/>
          </a:stretch>
        </p:blipFill>
        <p:spPr bwMode="auto">
          <a:xfrm>
            <a:off x="5759592" y="1484784"/>
            <a:ext cx="2936561" cy="37862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267" name="Picture 3" descr="D:\Алена\скан для Еглевской\д - 0011.tif"/>
          <p:cNvPicPr>
            <a:picLocks noChangeAspect="1" noChangeArrowheads="1"/>
          </p:cNvPicPr>
          <p:nvPr/>
        </p:nvPicPr>
        <p:blipFill>
          <a:blip r:embed="rId3" cstate="print"/>
          <a:srcRect l="26263" t="26339" r="3409" b="1387"/>
          <a:stretch>
            <a:fillRect/>
          </a:stretch>
        </p:blipFill>
        <p:spPr bwMode="auto">
          <a:xfrm>
            <a:off x="5592263" y="2132856"/>
            <a:ext cx="3271220" cy="43204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2" descr="http://www.bsaa.edu.ru/images/logo_BGAY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742" y="70475"/>
            <a:ext cx="1044386" cy="1055801"/>
          </a:xfrm>
          <a:prstGeom prst="rect">
            <a:avLst/>
          </a:prstGeom>
          <a:noFill/>
        </p:spPr>
      </p:pic>
      <p:sp>
        <p:nvSpPr>
          <p:cNvPr id="8" name="Горизонтальный свиток 7"/>
          <p:cNvSpPr/>
          <p:nvPr/>
        </p:nvSpPr>
        <p:spPr>
          <a:xfrm>
            <a:off x="1403648" y="70475"/>
            <a:ext cx="7488832" cy="12687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chemeClr val="accent5">
                  <a:lumMod val="50000"/>
                </a:schemeClr>
              </a:solidFill>
              <a:latin typeface="Comic Sans MS" pitchFamily="66" charset="0"/>
            </a:endParaRPr>
          </a:p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Эту статью можно прочесть в библиотечном фонде Белгородского ГАУ </a:t>
            </a:r>
          </a:p>
          <a:p>
            <a:pPr algn="ctr"/>
            <a:endParaRPr lang="ru-RU" b="1" dirty="0" smtClean="0">
              <a:solidFill>
                <a:schemeClr val="accent5">
                  <a:lumMod val="50000"/>
                </a:schemeClr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42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1678156"/>
            <a:ext cx="4572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Юрий Алексеевич 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Гагарин </a:t>
            </a:r>
          </a:p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(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9 марта 1934 – </a:t>
            </a:r>
            <a:endParaRPr lang="ru-RU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27 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марта 1968 гг.) – лётчик-космонавт СССР, Герой Советского Союза, полковник, первый человек совершивший полёт в космическое пространство</a:t>
            </a:r>
          </a:p>
        </p:txBody>
      </p:sp>
      <p:pic>
        <p:nvPicPr>
          <p:cNvPr id="21506" name="Picture 2" descr="https://im0-tub-ru.yandex.net/i?id=ec2d8cc85c79dfbf01e28f55da70492c-l&amp;n=1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92"/>
          <a:stretch/>
        </p:blipFill>
        <p:spPr bwMode="auto">
          <a:xfrm>
            <a:off x="4728261" y="735773"/>
            <a:ext cx="4142052" cy="53285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4281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548680"/>
            <a:ext cx="442798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ctr"/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    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В марте 1960 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года.</a:t>
            </a:r>
          </a:p>
          <a:p>
            <a:pPr marL="514350" indent="-514350"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Центр подготовки космонавтов перебрался на постоянное место своего базирования — </a:t>
            </a:r>
            <a:endParaRPr lang="ru-RU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marL="514350" indent="-514350"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в 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Звездный. </a:t>
            </a:r>
            <a:endParaRPr lang="ru-RU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marL="514350" indent="-514350"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     Кроме Ю. 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Гагарина, были ещё претенденты на первый полёт в космос, всего их было двадцать 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человек. </a:t>
            </a:r>
          </a:p>
          <a:p>
            <a:pPr marL="514350" indent="-514350"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Они 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не были лучшими пилотами страны, претендентов отбирал сам 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 Сергей Королёв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4" name="Picture 6" descr="vkl4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3680323"/>
            <a:ext cx="4320480" cy="29519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http://gctc.ru/media/images/center/otrya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582216"/>
            <a:ext cx="4248472" cy="29941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5038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844824"/>
            <a:ext cx="5256584" cy="142775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0" kern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ookman Old Style" panose="02050604050505020204" pitchFamily="18" charset="0"/>
                <a:ea typeface="+mn-ea"/>
                <a:cs typeface="+mn-cs"/>
              </a:rPr>
              <a:t>О-6 Д-50</a:t>
            </a:r>
            <a:br>
              <a:rPr lang="ru-RU" sz="2700" b="0" kern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ookman Old Style" panose="02050604050505020204" pitchFamily="18" charset="0"/>
                <a:ea typeface="+mn-ea"/>
                <a:cs typeface="+mn-cs"/>
              </a:rPr>
            </a:br>
            <a:r>
              <a:rPr lang="ru-RU" sz="2700" b="0" kern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ookman Old Style" panose="02050604050505020204" pitchFamily="18" charset="0"/>
                <a:ea typeface="+mn-ea"/>
                <a:cs typeface="+mn-cs"/>
              </a:rPr>
              <a:t> </a:t>
            </a:r>
            <a:r>
              <a:rPr lang="ru-RU" sz="2700" b="0" kern="1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ookman Old Style" panose="02050604050505020204" pitchFamily="18" charset="0"/>
                <a:ea typeface="+mn-ea"/>
                <a:cs typeface="+mn-cs"/>
              </a:rPr>
              <a:t>Дихтярь</a:t>
            </a:r>
            <a:r>
              <a:rPr lang="ru-RU" sz="2700" b="0" kern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ookman Old Style" panose="02050604050505020204" pitchFamily="18" charset="0"/>
                <a:ea typeface="+mn-ea"/>
                <a:cs typeface="+mn-cs"/>
              </a:rPr>
              <a:t> А.Б. Прежде чем прозвучало: «Поехали!» / А.Б. </a:t>
            </a:r>
            <a:r>
              <a:rPr lang="ru-RU" sz="2700" b="0" kern="1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ookman Old Style" panose="02050604050505020204" pitchFamily="18" charset="0"/>
                <a:ea typeface="+mn-ea"/>
                <a:cs typeface="+mn-cs"/>
              </a:rPr>
              <a:t>Дихтярь</a:t>
            </a:r>
            <a:r>
              <a:rPr lang="ru-RU" sz="2700" b="0" kern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ookman Old Style" panose="02050604050505020204" pitchFamily="18" charset="0"/>
                <a:ea typeface="+mn-ea"/>
                <a:cs typeface="+mn-cs"/>
              </a:rPr>
              <a:t> . – М.: Политиздат, 1987. – 240 с</a:t>
            </a:r>
            <a:r>
              <a:rPr lang="ru-RU" sz="1700" kern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ookman Old Style" panose="020506040505050202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0742" y="3429000"/>
            <a:ext cx="5184576" cy="2530823"/>
          </a:xfrm>
        </p:spPr>
        <p:txBody>
          <a:bodyPr/>
          <a:lstStyle/>
          <a:p>
            <a:pPr algn="ctr">
              <a:spcBef>
                <a:spcPct val="0"/>
              </a:spcBef>
            </a:pPr>
            <a:r>
              <a:rPr lang="ru-RU" sz="1700" b="1" kern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ookman Old Style" panose="02050604050505020204" pitchFamily="18" charset="0"/>
              </a:rPr>
              <a:t> </a:t>
            </a:r>
            <a:r>
              <a:rPr lang="ru-RU" sz="2400" kern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ookman Old Style" panose="02050604050505020204" pitchFamily="18" charset="0"/>
              </a:rPr>
              <a:t>В документальной композиции А.Б. </a:t>
            </a:r>
            <a:r>
              <a:rPr lang="ru-RU" sz="2400" kern="1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ookman Old Style" panose="02050604050505020204" pitchFamily="18" charset="0"/>
              </a:rPr>
              <a:t>Дихтяря</a:t>
            </a:r>
            <a:r>
              <a:rPr lang="ru-RU" sz="2400" kern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ookman Old Style" panose="02050604050505020204" pitchFamily="18" charset="0"/>
              </a:rPr>
              <a:t> рассказывается о рождении и формировании первого отряда космонавтов, об их жизни, учебе и тренировках, о силе духа, мужестве и самоотверженности будущих командиров космических </a:t>
            </a:r>
            <a:r>
              <a:rPr lang="ru-RU" sz="2400" kern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ookman Old Style" panose="02050604050505020204" pitchFamily="18" charset="0"/>
              </a:rPr>
              <a:t>кораблей</a:t>
            </a:r>
            <a:endParaRPr lang="ru-RU" sz="2400" kern="1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6146" name="Picture 2" descr="D:\Алена\скан для Еглевской\д - 0019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249" r="38053" b="46301"/>
          <a:stretch>
            <a:fillRect/>
          </a:stretch>
        </p:blipFill>
        <p:spPr bwMode="auto">
          <a:xfrm>
            <a:off x="5610705" y="1483251"/>
            <a:ext cx="3252778" cy="47540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 descr="http://www.bsaa.edu.ru/images/logo_BGA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742" y="70475"/>
            <a:ext cx="1044386" cy="1055801"/>
          </a:xfrm>
          <a:prstGeom prst="rect">
            <a:avLst/>
          </a:prstGeom>
          <a:noFill/>
        </p:spPr>
      </p:pic>
      <p:sp>
        <p:nvSpPr>
          <p:cNvPr id="7" name="Горизонтальный свиток 6"/>
          <p:cNvSpPr/>
          <p:nvPr/>
        </p:nvSpPr>
        <p:spPr>
          <a:xfrm>
            <a:off x="1403648" y="70475"/>
            <a:ext cx="7524328" cy="1412776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Эта книга находится в библиотечном фонде Белгородского ГАУ</a:t>
            </a:r>
          </a:p>
        </p:txBody>
      </p:sp>
    </p:spTree>
    <p:extLst>
      <p:ext uri="{BB962C8B-B14F-4D97-AF65-F5344CB8AC3E}">
        <p14:creationId xmlns:p14="http://schemas.microsoft.com/office/powerpoint/2010/main" val="54432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88640"/>
            <a:ext cx="9144000" cy="2419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0"/>
              </a:spcBef>
            </a:pP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Из двадцати претендентов отобрали шестерых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,</a:t>
            </a:r>
          </a:p>
          <a:p>
            <a:pPr algn="ctr">
              <a:lnSpc>
                <a:spcPct val="90000"/>
              </a:lnSpc>
              <a:spcBef>
                <a:spcPts val="0"/>
              </a:spcBef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 Сергей Королёв 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очень торопился, так как были данные, что 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20 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апреля 1961 года своего 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человека</a:t>
            </a:r>
          </a:p>
          <a:p>
            <a:pPr algn="ctr">
              <a:lnSpc>
                <a:spcPct val="90000"/>
              </a:lnSpc>
              <a:spcBef>
                <a:spcPts val="0"/>
              </a:spcBef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в космос отправят американцы. </a:t>
            </a:r>
            <a:endParaRPr lang="ru-RU" sz="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algn="ctr">
              <a:lnSpc>
                <a:spcPct val="90000"/>
              </a:lnSpc>
              <a:spcBef>
                <a:spcPts val="0"/>
              </a:spcBef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Того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, кто полетит в космос, определили в последний момент, на заседании ГК, ими 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стали Юрий 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Гагарин и его дублёр Герман Титов </a:t>
            </a:r>
          </a:p>
        </p:txBody>
      </p:sp>
      <p:pic>
        <p:nvPicPr>
          <p:cNvPr id="6146" name="Picture 2" descr="https://ss.metronews.ru/userfiles/materials/138/1384943/858x5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228" y="2708919"/>
            <a:ext cx="6375108" cy="40123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373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742" y="2492896"/>
            <a:ext cx="5473386" cy="1152128"/>
          </a:xfrm>
        </p:spPr>
        <p:txBody>
          <a:bodyPr>
            <a:noAutofit/>
          </a:bodyPr>
          <a:lstStyle/>
          <a:p>
            <a:pPr algn="ctr">
              <a:spcBef>
                <a:spcPct val="20000"/>
              </a:spcBef>
            </a:pPr>
            <a:r>
              <a:rPr lang="ru-RU" sz="2400" b="0" kern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ookman Old Style" panose="02050604050505020204" pitchFamily="18" charset="0"/>
                <a:ea typeface="+mn-ea"/>
                <a:cs typeface="+mn-cs"/>
              </a:rPr>
              <a:t>Григорьев А.И. Значение полёта Ю.А. Гагарина для становления космической медицины </a:t>
            </a:r>
            <a:r>
              <a:rPr lang="ru-RU" sz="2400" b="0" kern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ookman Old Style" panose="02050604050505020204" pitchFamily="18" charset="0"/>
                <a:ea typeface="+mn-ea"/>
                <a:cs typeface="+mn-cs"/>
              </a:rPr>
              <a:t>/</a:t>
            </a:r>
            <a:br>
              <a:rPr lang="ru-RU" sz="2400" b="0" kern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ookman Old Style" panose="02050604050505020204" pitchFamily="18" charset="0"/>
                <a:ea typeface="+mn-ea"/>
                <a:cs typeface="+mn-cs"/>
              </a:rPr>
            </a:br>
            <a:r>
              <a:rPr lang="ru-RU" sz="2400" b="0" kern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ookman Old Style" panose="02050604050505020204" pitchFamily="18" charset="0"/>
                <a:ea typeface="+mn-ea"/>
                <a:cs typeface="+mn-cs"/>
              </a:rPr>
              <a:t> </a:t>
            </a:r>
            <a:r>
              <a:rPr lang="ru-RU" sz="2400" b="0" kern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ookman Old Style" panose="02050604050505020204" pitchFamily="18" charset="0"/>
                <a:ea typeface="+mn-ea"/>
                <a:cs typeface="+mn-cs"/>
              </a:rPr>
              <a:t>А.И. Григорьев // Вестник Российской академии наук. – 2011. - №4. – С. 357-363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512" y="3789040"/>
            <a:ext cx="5401378" cy="2808312"/>
          </a:xfrm>
        </p:spPr>
        <p:txBody>
          <a:bodyPr>
            <a:noAutofit/>
          </a:bodyPr>
          <a:lstStyle/>
          <a:p>
            <a:pPr algn="ctr"/>
            <a:r>
              <a:rPr lang="ru-RU" sz="2400" kern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ookman Old Style" panose="02050604050505020204" pitchFamily="18" charset="0"/>
              </a:rPr>
              <a:t>В статье Григорьева А.И. рассказывается об </a:t>
            </a:r>
            <a:r>
              <a:rPr lang="ru-RU" sz="2400" kern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ookman Old Style" panose="02050604050505020204" pitchFamily="18" charset="0"/>
              </a:rPr>
              <a:t>исследованиях </a:t>
            </a:r>
            <a:r>
              <a:rPr lang="ru-RU" sz="2400" kern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ookman Old Style" panose="02050604050505020204" pitchFamily="18" charset="0"/>
              </a:rPr>
              <a:t>в космической области, о том как подбирался состав космонавтов, как шла подготовка к </a:t>
            </a:r>
            <a:r>
              <a:rPr lang="ru-RU" sz="2400" kern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ookman Old Style" panose="02050604050505020204" pitchFamily="18" charset="0"/>
              </a:rPr>
              <a:t>полёту</a:t>
            </a:r>
            <a:endParaRPr lang="ru-RU" sz="2400" dirty="0"/>
          </a:p>
        </p:txBody>
      </p:sp>
      <p:pic>
        <p:nvPicPr>
          <p:cNvPr id="5122" name="Picture 2" descr="D:\Алена\скан для Еглевской\д - 0026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981" r="3092" b="4583"/>
          <a:stretch>
            <a:fillRect/>
          </a:stretch>
        </p:blipFill>
        <p:spPr bwMode="auto">
          <a:xfrm>
            <a:off x="5749862" y="1556792"/>
            <a:ext cx="3098884" cy="42484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 descr="\\10.1.1.7\common\Управление библиотечно-информационными ресурсами\скан для Еглевской а.А\ло.tif"/>
          <p:cNvPicPr>
            <a:picLocks noChangeAspect="1" noChangeArrowheads="1"/>
          </p:cNvPicPr>
          <p:nvPr/>
        </p:nvPicPr>
        <p:blipFill>
          <a:blip r:embed="rId3" cstate="print"/>
          <a:srcRect l="7566" t="9055" r="2932" b="4432"/>
          <a:stretch>
            <a:fillRect/>
          </a:stretch>
        </p:blipFill>
        <p:spPr bwMode="auto">
          <a:xfrm>
            <a:off x="5746092" y="2564904"/>
            <a:ext cx="3053138" cy="38164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2" descr="http://www.bsaa.edu.ru/images/logo_BGAY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742" y="70475"/>
            <a:ext cx="1044386" cy="1055801"/>
          </a:xfrm>
          <a:prstGeom prst="rect">
            <a:avLst/>
          </a:prstGeom>
          <a:noFill/>
        </p:spPr>
      </p:pic>
      <p:sp>
        <p:nvSpPr>
          <p:cNvPr id="8" name="Горизонтальный свиток 7"/>
          <p:cNvSpPr/>
          <p:nvPr/>
        </p:nvSpPr>
        <p:spPr>
          <a:xfrm>
            <a:off x="1403648" y="70475"/>
            <a:ext cx="7488832" cy="12687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chemeClr val="accent5">
                  <a:lumMod val="50000"/>
                </a:schemeClr>
              </a:solidFill>
              <a:latin typeface="Comic Sans MS" pitchFamily="66" charset="0"/>
            </a:endParaRPr>
          </a:p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Эту статью можно прочесть в библиотечном фонде Белгородского ГАУ </a:t>
            </a:r>
          </a:p>
          <a:p>
            <a:pPr algn="ctr"/>
            <a:endParaRPr lang="ru-RU" b="1" dirty="0" smtClean="0">
              <a:solidFill>
                <a:schemeClr val="accent5">
                  <a:lumMod val="50000"/>
                </a:schemeClr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30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332656"/>
            <a:ext cx="424847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Королёв и Гагарин. Имена этих людей навсегда останутся в истории. Вместе – пионер ракетостроения и космонавтики и первый человек, совершивший полет в космическое 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пространство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 </a:t>
            </a:r>
            <a:endParaRPr lang="ru-RU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19458" name="Picture 2" descr="http://s00.yaplakal.com/pics/pics_original/4/8/7/3157784.jpg"/>
          <p:cNvPicPr>
            <a:picLocks noChangeAspect="1" noChangeArrowheads="1"/>
          </p:cNvPicPr>
          <p:nvPr/>
        </p:nvPicPr>
        <p:blipFill>
          <a:blip r:embed="rId2" cstate="print"/>
          <a:srcRect b="11385"/>
          <a:stretch>
            <a:fillRect/>
          </a:stretch>
        </p:blipFill>
        <p:spPr bwMode="auto">
          <a:xfrm>
            <a:off x="4716016" y="456640"/>
            <a:ext cx="3985641" cy="31683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1748" name="Picture 4" descr="http://s00.yaplakal.com/pics/pics_original/6/4/6/2896646.jpg"/>
          <p:cNvPicPr>
            <a:picLocks noChangeAspect="1" noChangeArrowheads="1"/>
          </p:cNvPicPr>
          <p:nvPr/>
        </p:nvPicPr>
        <p:blipFill>
          <a:blip r:embed="rId3" cstate="print"/>
          <a:srcRect r="1463" b="12947"/>
          <a:stretch>
            <a:fillRect/>
          </a:stretch>
        </p:blipFill>
        <p:spPr bwMode="auto">
          <a:xfrm>
            <a:off x="323528" y="3883491"/>
            <a:ext cx="3960440" cy="28083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4543450" y="3948819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Королёва и Гагарина объединяли самоотверженный труд и яркое горение до самой 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смерти, 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в расцвете творческих сил и в пору новых великих замыслов</a:t>
            </a:r>
          </a:p>
        </p:txBody>
      </p:sp>
    </p:spTree>
    <p:extLst>
      <p:ext uri="{BB962C8B-B14F-4D97-AF65-F5344CB8AC3E}">
        <p14:creationId xmlns:p14="http://schemas.microsoft.com/office/powerpoint/2010/main" val="6208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921757" y="6093296"/>
            <a:ext cx="50048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Космический корабль 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«Восток»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4" name="Picture 5" descr="vkl24"/>
          <p:cNvPicPr>
            <a:picLocks noChangeAspect="1" noChangeArrowheads="1"/>
          </p:cNvPicPr>
          <p:nvPr/>
        </p:nvPicPr>
        <p:blipFill>
          <a:blip r:embed="rId2" cstate="print">
            <a:lum contrast="40000"/>
          </a:blip>
          <a:srcRect l="1010"/>
          <a:stretch>
            <a:fillRect/>
          </a:stretch>
        </p:blipFill>
        <p:spPr bwMode="auto">
          <a:xfrm>
            <a:off x="827584" y="404664"/>
            <a:ext cx="7817036" cy="51845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3900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772816"/>
            <a:ext cx="5328592" cy="1090042"/>
          </a:xfrm>
        </p:spPr>
        <p:txBody>
          <a:bodyPr>
            <a:noAutofit/>
          </a:bodyPr>
          <a:lstStyle/>
          <a:p>
            <a:pPr algn="ctr">
              <a:spcBef>
                <a:spcPct val="20000"/>
              </a:spcBef>
            </a:pPr>
            <a:r>
              <a:rPr lang="ru-RU" sz="2400" b="0" kern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ookman Old Style" panose="02050604050505020204" pitchFamily="18" charset="0"/>
                <a:ea typeface="+mn-ea"/>
                <a:cs typeface="+mn-cs"/>
              </a:rPr>
              <a:t>О-6 Ш </a:t>
            </a:r>
            <a:r>
              <a:rPr lang="ru-RU" sz="2400" b="0" kern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ookman Old Style" panose="02050604050505020204" pitchFamily="18" charset="0"/>
                <a:ea typeface="+mn-ea"/>
                <a:cs typeface="+mn-cs"/>
              </a:rPr>
              <a:t>90</a:t>
            </a:r>
            <a:br>
              <a:rPr lang="ru-RU" sz="2400" b="0" kern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ookman Old Style" panose="02050604050505020204" pitchFamily="18" charset="0"/>
                <a:ea typeface="+mn-ea"/>
                <a:cs typeface="+mn-cs"/>
              </a:rPr>
            </a:br>
            <a:r>
              <a:rPr lang="ru-RU" sz="2400" b="0" kern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ookman Old Style" panose="02050604050505020204" pitchFamily="18" charset="0"/>
                <a:ea typeface="+mn-ea"/>
                <a:cs typeface="+mn-cs"/>
              </a:rPr>
              <a:t> Штерн </a:t>
            </a:r>
            <a:r>
              <a:rPr lang="ru-RU" sz="2400" b="0" kern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ookman Old Style" panose="02050604050505020204" pitchFamily="18" charset="0"/>
                <a:ea typeface="+mn-ea"/>
                <a:cs typeface="+mn-cs"/>
              </a:rPr>
              <a:t>М.И. Космос – Земле </a:t>
            </a:r>
            <a:r>
              <a:rPr lang="ru-RU" sz="2400" b="0" kern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ookman Old Style" panose="02050604050505020204" pitchFamily="18" charset="0"/>
                <a:ea typeface="+mn-ea"/>
                <a:cs typeface="+mn-cs"/>
              </a:rPr>
              <a:t>/ </a:t>
            </a:r>
            <a:r>
              <a:rPr lang="ru-RU" sz="2400" b="0" kern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ookman Old Style" panose="02050604050505020204" pitchFamily="18" charset="0"/>
                <a:ea typeface="+mn-ea"/>
                <a:cs typeface="+mn-cs"/>
              </a:rPr>
              <a:t>М.И. Штерн. – М.: Издательство «Наука», 1976. – 183 с. 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7504" y="2996952"/>
            <a:ext cx="5401378" cy="3528392"/>
          </a:xfrm>
        </p:spPr>
        <p:txBody>
          <a:bodyPr>
            <a:noAutofit/>
          </a:bodyPr>
          <a:lstStyle/>
          <a:p>
            <a:pPr algn="ctr"/>
            <a:r>
              <a:rPr lang="ru-RU" sz="2400" kern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ookman Old Style" panose="02050604050505020204" pitchFamily="18" charset="0"/>
              </a:rPr>
              <a:t>Данная книга знакомит читателей с важнейшими результатами научных исследований, осуществляемых в космосе, с конструкцией и назначением различных космических аппаратов, с использованием космической техники для нужд </a:t>
            </a:r>
            <a:r>
              <a:rPr lang="ru-RU" sz="2400" kern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ookman Old Style" panose="02050604050505020204" pitchFamily="18" charset="0"/>
              </a:rPr>
              <a:t>навигации</a:t>
            </a:r>
            <a:endParaRPr lang="ru-RU" sz="2400" kern="1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098" name="Picture 2" descr="D:\Алена\скан для Еглевской\д - 0020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981" r="42789" b="35096"/>
          <a:stretch>
            <a:fillRect/>
          </a:stretch>
        </p:blipFill>
        <p:spPr bwMode="auto">
          <a:xfrm>
            <a:off x="5595944" y="1484784"/>
            <a:ext cx="3194318" cy="48965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Горизонтальный свиток 4"/>
          <p:cNvSpPr/>
          <p:nvPr/>
        </p:nvSpPr>
        <p:spPr>
          <a:xfrm>
            <a:off x="1403648" y="216024"/>
            <a:ext cx="7524328" cy="1124744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chemeClr val="accent5">
                  <a:lumMod val="50000"/>
                </a:schemeClr>
              </a:solidFill>
              <a:latin typeface="Comic Sans MS" pitchFamily="66" charset="0"/>
            </a:endParaRPr>
          </a:p>
          <a:p>
            <a:pPr algn="ct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Эта книга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находится в </a:t>
            </a:r>
            <a:endParaRPr lang="ru-RU" b="1" dirty="0" smtClean="0">
              <a:solidFill>
                <a:schemeClr val="accent6">
                  <a:lumMod val="75000"/>
                </a:schemeClr>
              </a:solidFill>
              <a:latin typeface="Comic Sans MS" pitchFamily="66" charset="0"/>
            </a:endParaRPr>
          </a:p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библиотечном фонде Белгородского ГАУ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 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ru-RU" b="1" dirty="0">
              <a:solidFill>
                <a:schemeClr val="accent5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6" name="Picture 2" descr="http://www.bsaa.edu.ru/images/logo_BGA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742" y="70475"/>
            <a:ext cx="1044386" cy="10558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36235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vkl23"/>
          <p:cNvPicPr>
            <a:picLocks noChangeAspect="1" noChangeArrowheads="1"/>
          </p:cNvPicPr>
          <p:nvPr/>
        </p:nvPicPr>
        <p:blipFill>
          <a:blip r:embed="rId2" cstate="print">
            <a:lum contrast="40000"/>
          </a:blip>
          <a:srcRect/>
          <a:stretch>
            <a:fillRect/>
          </a:stretch>
        </p:blipFill>
        <p:spPr bwMode="auto">
          <a:xfrm>
            <a:off x="5004048" y="727251"/>
            <a:ext cx="3888432" cy="45365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323528" y="548680"/>
            <a:ext cx="432048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Старт корабля «Восток-1» был произведён в 09:07 12 апреля 1961 года по московскому времени с космодрома Байконур. Выполнив один оборот вокруг Земли на 108 минуте, корабль завершил плановый полёт (на одну секунду раньше, чем было запланировано). Позывной Гагарина был «Кедр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» 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2926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Grp="1"/>
          </p:cNvSpPr>
          <p:nvPr>
            <p:ph type="body" idx="4294967295"/>
          </p:nvPr>
        </p:nvSpPr>
        <p:spPr>
          <a:xfrm>
            <a:off x="0" y="4725144"/>
            <a:ext cx="9144000" cy="2045345"/>
          </a:xfrm>
        </p:spPr>
        <p:txBody>
          <a:bodyPr/>
          <a:lstStyle/>
          <a:p>
            <a:pPr algn="ctr"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r>
              <a:rPr lang="ru-RU" altLang="ru-RU" sz="2400" kern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12 апреля 1961 </a:t>
            </a:r>
            <a:r>
              <a:rPr lang="ru-RU" altLang="ru-RU" sz="2400" kern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года </a:t>
            </a:r>
            <a:r>
              <a:rPr lang="ru-RU" altLang="ru-RU" sz="2400" kern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Юрий Гагарин первым из землян совершил космический полет на корабле </a:t>
            </a:r>
            <a:r>
              <a:rPr lang="ru-RU" altLang="ru-RU" sz="2400" kern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«Восток». </a:t>
            </a:r>
            <a:endParaRPr lang="ru-RU" altLang="ru-RU" sz="2400" kern="1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r>
              <a:rPr lang="ru-RU" altLang="ru-RU" sz="2400" kern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За этот подвиг ему было присвоено звание Героя Советского Союза, а день полета </a:t>
            </a:r>
            <a:r>
              <a:rPr lang="ru-RU" altLang="ru-RU" sz="2400" kern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Ю. Гагарина </a:t>
            </a:r>
            <a:r>
              <a:rPr lang="ru-RU" altLang="ru-RU" sz="2400" kern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в космос был объявлен праздником </a:t>
            </a:r>
            <a:r>
              <a:rPr lang="ru-RU" altLang="ru-RU" sz="2400" kern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 –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r>
              <a:rPr lang="ru-RU" altLang="ru-RU" sz="2400" kern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ru-RU" altLang="ru-RU" sz="2400" kern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Днём космонавтики </a:t>
            </a:r>
          </a:p>
        </p:txBody>
      </p:sp>
      <p:pic>
        <p:nvPicPr>
          <p:cNvPr id="22533" name="Picture 5" descr="Картинка 46 из 963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2656"/>
            <a:ext cx="7782295" cy="41764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241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742" y="1880828"/>
            <a:ext cx="5185354" cy="1188132"/>
          </a:xfrm>
        </p:spPr>
        <p:txBody>
          <a:bodyPr>
            <a:noAutofit/>
          </a:bodyPr>
          <a:lstStyle/>
          <a:p>
            <a:pPr algn="ctr">
              <a:spcBef>
                <a:spcPct val="20000"/>
              </a:spcBef>
            </a:pPr>
            <a:r>
              <a:rPr lang="ru-RU" sz="2400" b="0" kern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ookman Old Style" panose="02050604050505020204" pitchFamily="18" charset="0"/>
                <a:ea typeface="+mn-ea"/>
                <a:cs typeface="+mn-cs"/>
              </a:rPr>
              <a:t>Губарев В. Юрий Гагарин: «Я чувствовал себя хорошо…» / В. Губарев // Наука и жизнь. – 2011. - №4. – С. 3- 9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95536" y="3167261"/>
            <a:ext cx="5041338" cy="3221550"/>
          </a:xfrm>
        </p:spPr>
        <p:txBody>
          <a:bodyPr>
            <a:noAutofit/>
          </a:bodyPr>
          <a:lstStyle/>
          <a:p>
            <a:pPr algn="ctr"/>
            <a:r>
              <a:rPr lang="ru-RU" sz="2400" kern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ookman Old Style" panose="02050604050505020204" pitchFamily="18" charset="0"/>
              </a:rPr>
              <a:t>В статье В. Губарева, Юрий Гагарин описывает свой полет и последующие после него события (признание, уважение и гордость за первого космонавта, который покорил открытое космическое пространство</a:t>
            </a:r>
            <a:r>
              <a:rPr lang="ru-RU" sz="2400" kern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ookman Old Style" panose="02050604050505020204" pitchFamily="18" charset="0"/>
              </a:rPr>
              <a:t>)</a:t>
            </a:r>
            <a:endParaRPr lang="ru-RU" sz="2400" kern="1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8194" name="Picture 2" descr="D:\Алена\скан для Еглевской\д - 0012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22078" b="15568"/>
          <a:stretch>
            <a:fillRect/>
          </a:stretch>
        </p:blipFill>
        <p:spPr bwMode="auto">
          <a:xfrm>
            <a:off x="5796136" y="1628800"/>
            <a:ext cx="3023514" cy="43574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195" name="Picture 3" descr="D:\Алена\скан для Еглевской\д - 0013.tif"/>
          <p:cNvPicPr>
            <a:picLocks noChangeAspect="1" noChangeArrowheads="1"/>
          </p:cNvPicPr>
          <p:nvPr/>
        </p:nvPicPr>
        <p:blipFill>
          <a:blip r:embed="rId3" cstate="print"/>
          <a:srcRect l="26375" t="17912" b="2555"/>
          <a:stretch>
            <a:fillRect/>
          </a:stretch>
        </p:blipFill>
        <p:spPr bwMode="auto">
          <a:xfrm>
            <a:off x="6071572" y="2348879"/>
            <a:ext cx="2843406" cy="40324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2" descr="http://www.bsaa.edu.ru/images/logo_BGAY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742" y="70475"/>
            <a:ext cx="1044386" cy="1055801"/>
          </a:xfrm>
          <a:prstGeom prst="rect">
            <a:avLst/>
          </a:prstGeom>
          <a:noFill/>
        </p:spPr>
      </p:pic>
      <p:sp>
        <p:nvSpPr>
          <p:cNvPr id="8" name="Горизонтальный свиток 7"/>
          <p:cNvSpPr/>
          <p:nvPr/>
        </p:nvSpPr>
        <p:spPr>
          <a:xfrm>
            <a:off x="1403648" y="70475"/>
            <a:ext cx="7488832" cy="12687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chemeClr val="accent5">
                  <a:lumMod val="50000"/>
                </a:schemeClr>
              </a:solidFill>
              <a:latin typeface="Comic Sans MS" pitchFamily="66" charset="0"/>
            </a:endParaRPr>
          </a:p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Эту статью можно прочесть в библиотечном фонде Белгородского ГАУ </a:t>
            </a:r>
          </a:p>
          <a:p>
            <a:pPr algn="ctr"/>
            <a:endParaRPr lang="ru-RU" b="1" dirty="0" smtClean="0">
              <a:solidFill>
                <a:schemeClr val="accent5">
                  <a:lumMod val="50000"/>
                </a:schemeClr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213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60648"/>
            <a:ext cx="914400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500" dirty="0">
                <a:ln w="18415" cmpd="sng">
                  <a:solidFill>
                    <a:schemeClr val="accent2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Детские годы Ю.А. Гагарина </a:t>
            </a:r>
          </a:p>
        </p:txBody>
      </p:sp>
      <p:pic>
        <p:nvPicPr>
          <p:cNvPr id="1026" name="Picture 2" descr="https://im0-tub-ru.yandex.net/i?id=df4addb3e3771bb4ebadd4868ef286d7-l&amp;n=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844" y="2840742"/>
            <a:ext cx="2808312" cy="37444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452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alphaModFix amt="73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Роскосмос публикует фотографии Юрия Гагарина из личных архивов граждан. Фото: www.roscosmos.ru."/>
          <p:cNvPicPr>
            <a:picLocks noChangeAspect="1" noChangeArrowheads="1"/>
          </p:cNvPicPr>
          <p:nvPr/>
        </p:nvPicPr>
        <p:blipFill>
          <a:blip r:embed="rId4" cstate="print">
            <a:lum contrast="40000"/>
          </a:blip>
          <a:srcRect/>
          <a:stretch>
            <a:fillRect/>
          </a:stretch>
        </p:blipFill>
        <p:spPr bwMode="auto">
          <a:xfrm>
            <a:off x="823083" y="1484784"/>
            <a:ext cx="7349317" cy="51125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0" y="260648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Памятник места приземления первого космонавта Ю.А. Гагарина</a:t>
            </a:r>
          </a:p>
        </p:txBody>
      </p:sp>
    </p:spTree>
    <p:extLst>
      <p:ext uri="{BB962C8B-B14F-4D97-AF65-F5344CB8AC3E}">
        <p14:creationId xmlns:p14="http://schemas.microsoft.com/office/powerpoint/2010/main" val="33194039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332" y="260648"/>
            <a:ext cx="9128076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500" dirty="0">
                <a:ln w="18415" cmpd="sng">
                  <a:solidFill>
                    <a:schemeClr val="accent2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Слава </a:t>
            </a:r>
            <a:r>
              <a:rPr lang="ru-RU" sz="7500" dirty="0" smtClean="0">
                <a:ln w="18415" cmpd="sng">
                  <a:solidFill>
                    <a:schemeClr val="accent2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первого </a:t>
            </a:r>
            <a:r>
              <a:rPr lang="ru-RU" sz="7500" dirty="0">
                <a:ln w="18415" cmpd="sng">
                  <a:solidFill>
                    <a:schemeClr val="accent2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в мире </a:t>
            </a:r>
            <a:r>
              <a:rPr lang="ru-RU" sz="7500" dirty="0" smtClean="0">
                <a:ln w="18415" cmpd="sng">
                  <a:solidFill>
                    <a:schemeClr val="accent2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космонавта</a:t>
            </a:r>
            <a:endParaRPr lang="ru-RU" sz="7500" dirty="0">
              <a:ln w="18415" cmpd="sng">
                <a:solidFill>
                  <a:schemeClr val="accent2">
                    <a:lumMod val="40000"/>
                    <a:lumOff val="6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7170" name="Picture 2" descr="https://ds03.infourok.ru/uploads/ex/0bed/000094a4-7646660f/640/img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661305"/>
            <a:ext cx="5256584" cy="39424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497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548679"/>
            <a:ext cx="4860032" cy="3275285"/>
          </a:xfrm>
        </p:spPr>
        <p:txBody>
          <a:bodyPr/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ru-RU" altLang="ru-RU" sz="2400" kern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     </a:t>
            </a: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419600" y="4076700"/>
            <a:ext cx="4724400" cy="2667000"/>
          </a:xfrm>
        </p:spPr>
        <p:txBody>
          <a:bodyPr/>
          <a:lstStyle/>
          <a:p>
            <a:pPr algn="ctr">
              <a:lnSpc>
                <a:spcPct val="90000"/>
              </a:lnSpc>
              <a:buNone/>
            </a:pPr>
            <a:r>
              <a:rPr lang="ru-RU" altLang="ru-RU" sz="2000" dirty="0"/>
              <a:t>     </a:t>
            </a:r>
            <a:endParaRPr lang="ru-RU" altLang="ru-RU" sz="2000" dirty="0">
              <a:solidFill>
                <a:schemeClr val="bg1"/>
              </a:solidFill>
            </a:endParaRPr>
          </a:p>
        </p:txBody>
      </p:sp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7" y="548679"/>
            <a:ext cx="3653619" cy="31907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108520" y="476672"/>
            <a:ext cx="5112567" cy="2751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ru-RU" alt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108 минут полёта навсегда изменили </a:t>
            </a:r>
            <a:r>
              <a:rPr lang="ru-RU" alt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жизнь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ru-RU" alt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ru-RU" alt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Юрия Гагарина. </a:t>
            </a:r>
            <a:endParaRPr lang="ru-RU" altLang="ru-RU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algn="ctr">
              <a:lnSpc>
                <a:spcPct val="90000"/>
              </a:lnSpc>
              <a:buFontTx/>
              <a:buNone/>
            </a:pPr>
            <a:r>
              <a:rPr lang="ru-RU" alt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Лётчик </a:t>
            </a:r>
            <a:r>
              <a:rPr lang="ru-RU" alt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истребительного авиационного полка в одночасье </a:t>
            </a:r>
            <a:r>
              <a:rPr lang="ru-RU" alt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стал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ru-RU" alt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ru-RU" alt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одним из </a:t>
            </a:r>
            <a:r>
              <a:rPr lang="ru-RU" alt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самых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ru-RU" alt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ru-RU" alt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знаменитых </a:t>
            </a:r>
            <a:r>
              <a:rPr lang="ru-RU" alt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людей </a:t>
            </a:r>
            <a:r>
              <a:rPr lang="ru-RU" alt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в </a:t>
            </a:r>
            <a:r>
              <a:rPr lang="ru-RU" alt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мире </a:t>
            </a:r>
            <a:endParaRPr lang="ru-RU" alt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544856" y="4034212"/>
            <a:ext cx="4572000" cy="24191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ru-RU" alt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Настолько велико было желание советских людей встретиться с первым космонавтом, что в течение трёх лет встречи и поездки отнимали </a:t>
            </a:r>
            <a:r>
              <a:rPr lang="ru-RU" alt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у </a:t>
            </a:r>
            <a:r>
              <a:rPr lang="ru-RU" alt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Юрия Гагарина большую часть времени </a:t>
            </a:r>
          </a:p>
        </p:txBody>
      </p:sp>
      <p:pic>
        <p:nvPicPr>
          <p:cNvPr id="8194" name="Picture 2" descr="https://im0-tub-ru.yandex.net/i?id=35df77e94413838be25b400fc49b4b16-l&amp;n=1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" t="17203" r="2990" b="8602"/>
          <a:stretch/>
        </p:blipFill>
        <p:spPr bwMode="auto">
          <a:xfrm>
            <a:off x="755576" y="3431258"/>
            <a:ext cx="3264080" cy="32517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412776"/>
            <a:ext cx="5329370" cy="1176874"/>
          </a:xfrm>
        </p:spPr>
        <p:txBody>
          <a:bodyPr>
            <a:noAutofit/>
          </a:bodyPr>
          <a:lstStyle/>
          <a:p>
            <a:pPr algn="ctr">
              <a:spcBef>
                <a:spcPct val="20000"/>
              </a:spcBef>
            </a:pPr>
            <a:r>
              <a:rPr lang="ru-RU" sz="2400" b="0" kern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ookman Old Style" panose="02050604050505020204" pitchFamily="18" charset="0"/>
                <a:ea typeface="+mn-ea"/>
                <a:cs typeface="+mn-cs"/>
              </a:rPr>
              <a:t>Мальцева Л. День, который вошёл в века / Л. Мальцева // Родина. – 2011. - №4. – С. 26-27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3528" y="2780928"/>
            <a:ext cx="5328592" cy="3826967"/>
          </a:xfrm>
        </p:spPr>
        <p:txBody>
          <a:bodyPr>
            <a:noAutofit/>
          </a:bodyPr>
          <a:lstStyle/>
          <a:p>
            <a:pPr algn="ctr"/>
            <a:r>
              <a:rPr lang="ru-RU" sz="2400" kern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ookman Old Style" panose="02050604050505020204" pitchFamily="18" charset="0"/>
              </a:rPr>
              <a:t>Этого момента люди ждали давно. Однако в течение столетий полёт за пределы Земли был непреодолимой мечтой, игрой фантазии. Триумф, который испытала советская космонавтика, ассоциируется с </a:t>
            </a:r>
            <a:r>
              <a:rPr lang="ru-RU" sz="2400" kern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ookman Old Style" panose="02050604050505020204" pitchFamily="18" charset="0"/>
              </a:rPr>
              <a:t>именем</a:t>
            </a:r>
          </a:p>
          <a:p>
            <a:pPr algn="ctr"/>
            <a:r>
              <a:rPr lang="ru-RU" sz="2400" kern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ookman Old Style" panose="02050604050505020204" pitchFamily="18" charset="0"/>
              </a:rPr>
              <a:t> </a:t>
            </a:r>
            <a:r>
              <a:rPr lang="ru-RU" sz="2400" kern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ookman Old Style" panose="02050604050505020204" pitchFamily="18" charset="0"/>
              </a:rPr>
              <a:t>Юрия Гагарина, первого покорителя </a:t>
            </a:r>
            <a:r>
              <a:rPr lang="ru-RU" sz="2400" kern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ookman Old Style" panose="02050604050505020204" pitchFamily="18" charset="0"/>
              </a:rPr>
              <a:t>Вселенной</a:t>
            </a:r>
            <a:endParaRPr lang="ru-RU" sz="2400" kern="1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9218" name="Picture 2" descr="D:\Алена\скан для Еглевской\д - 0001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42" b="5804"/>
          <a:stretch>
            <a:fillRect/>
          </a:stretch>
        </p:blipFill>
        <p:spPr bwMode="auto">
          <a:xfrm>
            <a:off x="5846970" y="1484784"/>
            <a:ext cx="2957041" cy="41044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 descr="D:\Алена\скан для Еглевской\д - 0005.tif"/>
          <p:cNvPicPr>
            <a:picLocks noChangeAspect="1" noChangeArrowheads="1"/>
          </p:cNvPicPr>
          <p:nvPr/>
        </p:nvPicPr>
        <p:blipFill>
          <a:blip r:embed="rId3" cstate="print"/>
          <a:srcRect l="9468" t="1534" b="8547"/>
          <a:stretch>
            <a:fillRect/>
          </a:stretch>
        </p:blipFill>
        <p:spPr bwMode="auto">
          <a:xfrm>
            <a:off x="5936058" y="2132856"/>
            <a:ext cx="3018638" cy="42484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2" descr="http://www.bsaa.edu.ru/images/logo_BGAY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742" y="70475"/>
            <a:ext cx="1044386" cy="1055801"/>
          </a:xfrm>
          <a:prstGeom prst="rect">
            <a:avLst/>
          </a:prstGeom>
          <a:noFill/>
        </p:spPr>
      </p:pic>
      <p:sp>
        <p:nvSpPr>
          <p:cNvPr id="8" name="Горизонтальный свиток 7"/>
          <p:cNvSpPr/>
          <p:nvPr/>
        </p:nvSpPr>
        <p:spPr>
          <a:xfrm>
            <a:off x="1403648" y="70475"/>
            <a:ext cx="7488832" cy="12687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chemeClr val="accent5">
                  <a:lumMod val="50000"/>
                </a:schemeClr>
              </a:solidFill>
              <a:latin typeface="Comic Sans MS" pitchFamily="66" charset="0"/>
            </a:endParaRPr>
          </a:p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Эту статью можно прочесть в библиотечном фонде Белгородского ГАУ </a:t>
            </a:r>
          </a:p>
          <a:p>
            <a:pPr algn="ctr"/>
            <a:endParaRPr lang="ru-RU" b="1" dirty="0" smtClean="0">
              <a:solidFill>
                <a:schemeClr val="accent5">
                  <a:lumMod val="50000"/>
                </a:schemeClr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7034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vkl10"/>
          <p:cNvPicPr>
            <a:picLocks noChangeAspect="1" noChangeArrowheads="1"/>
          </p:cNvPicPr>
          <p:nvPr/>
        </p:nvPicPr>
        <p:blipFill rotWithShape="1">
          <a:blip r:embed="rId2" cstate="print">
            <a:lum contrast="30000"/>
          </a:blip>
          <a:srcRect l="2977"/>
          <a:stretch/>
        </p:blipFill>
        <p:spPr bwMode="auto">
          <a:xfrm>
            <a:off x="439387" y="404664"/>
            <a:ext cx="3775690" cy="48244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7" descr="vkl14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/>
          <a:stretch>
            <a:fillRect/>
          </a:stretch>
        </p:blipFill>
        <p:spPr bwMode="auto">
          <a:xfrm>
            <a:off x="4572000" y="2926491"/>
            <a:ext cx="3717925" cy="25622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522552" y="5696206"/>
            <a:ext cx="3744416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0"/>
              </a:spcBef>
            </a:pP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12 апреля 1961 года. </a:t>
            </a:r>
            <a:endParaRPr lang="ru-RU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algn="ctr">
              <a:lnSpc>
                <a:spcPct val="90000"/>
              </a:lnSpc>
              <a:spcBef>
                <a:spcPts val="0"/>
              </a:spcBef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У 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газетного киоска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572000" y="5696206"/>
            <a:ext cx="4068877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0"/>
              </a:spcBef>
            </a:pP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Торжественный кортеж на улицах Москвы </a:t>
            </a:r>
          </a:p>
        </p:txBody>
      </p:sp>
      <p:pic>
        <p:nvPicPr>
          <p:cNvPr id="22530" name="Picture 2" descr="https://im0-tub-ru.yandex.net/i?id=32e2e3c05d71e0ad8bb6bcfb2d31f20b-l&amp;n=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369" y="404664"/>
            <a:ext cx="3780420" cy="30243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9623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276872"/>
            <a:ext cx="5148064" cy="1368151"/>
          </a:xfrm>
        </p:spPr>
        <p:txBody>
          <a:bodyPr>
            <a:noAutofit/>
          </a:bodyPr>
          <a:lstStyle/>
          <a:p>
            <a:pPr algn="ctr">
              <a:spcBef>
                <a:spcPct val="20000"/>
              </a:spcBef>
            </a:pPr>
            <a:r>
              <a:rPr lang="ru-RU" sz="2400" b="0" kern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ookman Old Style" panose="02050604050505020204" pitchFamily="18" charset="0"/>
                <a:ea typeface="+mn-ea"/>
                <a:cs typeface="+mn-cs"/>
              </a:rPr>
              <a:t>Савиных В.П., </a:t>
            </a:r>
            <a:r>
              <a:rPr lang="ru-RU" sz="2400" b="0" kern="1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ookman Old Style" panose="02050604050505020204" pitchFamily="18" charset="0"/>
                <a:ea typeface="+mn-ea"/>
                <a:cs typeface="+mn-cs"/>
              </a:rPr>
              <a:t>Якушенков</a:t>
            </a:r>
            <a:r>
              <a:rPr lang="ru-RU" sz="2400" b="0" kern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ookman Old Style" panose="02050604050505020204" pitchFamily="18" charset="0"/>
                <a:ea typeface="+mn-ea"/>
                <a:cs typeface="+mn-cs"/>
              </a:rPr>
              <a:t> Ю.Г.  Эра Юрия Гагарина продолжается / В.П.Савиных, Ю.Г. </a:t>
            </a:r>
            <a:r>
              <a:rPr lang="ru-RU" sz="2400" b="0" kern="1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ookman Old Style" panose="02050604050505020204" pitchFamily="18" charset="0"/>
                <a:ea typeface="+mn-ea"/>
                <a:cs typeface="+mn-cs"/>
              </a:rPr>
              <a:t>Якушенков</a:t>
            </a:r>
            <a:r>
              <a:rPr lang="ru-RU" sz="2400" b="0" kern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ookman Old Style" panose="02050604050505020204" pitchFamily="18" charset="0"/>
                <a:ea typeface="+mn-ea"/>
                <a:cs typeface="+mn-cs"/>
              </a:rPr>
              <a:t>  // Высшее образование сегодня. -  №4.- 2011.-   </a:t>
            </a:r>
            <a:r>
              <a:rPr lang="ru-RU" sz="2400" b="0" kern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ookman Old Style" panose="02050604050505020204" pitchFamily="18" charset="0"/>
                <a:ea typeface="+mn-ea"/>
                <a:cs typeface="+mn-cs"/>
              </a:rPr>
              <a:t>С.6-7</a:t>
            </a:r>
            <a:endParaRPr lang="ru-RU" sz="2400" b="0" kern="1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95536" y="3645024"/>
            <a:ext cx="5328592" cy="3041557"/>
          </a:xfrm>
        </p:spPr>
        <p:txBody>
          <a:bodyPr>
            <a:noAutofit/>
          </a:bodyPr>
          <a:lstStyle/>
          <a:p>
            <a:pPr algn="ctr"/>
            <a:r>
              <a:rPr lang="ru-RU" sz="2400" kern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ookman Old Style" panose="02050604050505020204" pitchFamily="18" charset="0"/>
              </a:rPr>
              <a:t>В статье В.П. Савиных рассказывается о первом полёте в открытое пространство </a:t>
            </a:r>
            <a:endParaRPr lang="ru-RU" sz="2400" kern="12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2400" kern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ookman Old Style" panose="02050604050505020204" pitchFamily="18" charset="0"/>
              </a:rPr>
              <a:t>Юрия </a:t>
            </a:r>
            <a:r>
              <a:rPr lang="ru-RU" sz="2400" kern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ookman Old Style" panose="02050604050505020204" pitchFamily="18" charset="0"/>
              </a:rPr>
              <a:t>Алексеевича Гагарина. Подробно рассматривается его жизнь после столь знаменательного </a:t>
            </a:r>
            <a:r>
              <a:rPr lang="ru-RU" sz="2400" kern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ookman Old Style" panose="02050604050505020204" pitchFamily="18" charset="0"/>
              </a:rPr>
              <a:t>события</a:t>
            </a:r>
            <a:endParaRPr lang="ru-RU" sz="2000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contrast="10000"/>
          </a:blip>
          <a:srcRect l="2198" t="2571" r="5466"/>
          <a:stretch>
            <a:fillRect/>
          </a:stretch>
        </p:blipFill>
        <p:spPr bwMode="auto">
          <a:xfrm>
            <a:off x="6371483" y="1363643"/>
            <a:ext cx="2520997" cy="34226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3" descr="F:\Обложки\обложки Наталья - 0019.tif"/>
          <p:cNvPicPr>
            <a:picLocks noChangeAspect="1" noChangeArrowheads="1"/>
          </p:cNvPicPr>
          <p:nvPr/>
        </p:nvPicPr>
        <p:blipFill>
          <a:blip r:embed="rId3" cstate="print">
            <a:lum bright="-10000" contrast="10000"/>
          </a:blip>
          <a:srcRect l="2205" r="5180" b="2949"/>
          <a:stretch>
            <a:fillRect/>
          </a:stretch>
        </p:blipFill>
        <p:spPr bwMode="auto">
          <a:xfrm>
            <a:off x="5798913" y="1916832"/>
            <a:ext cx="3177634" cy="43924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2" descr="http://www.bsaa.edu.ru/images/logo_BGAY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742" y="70475"/>
            <a:ext cx="1044386" cy="1055801"/>
          </a:xfrm>
          <a:prstGeom prst="rect">
            <a:avLst/>
          </a:prstGeom>
          <a:noFill/>
        </p:spPr>
      </p:pic>
      <p:sp>
        <p:nvSpPr>
          <p:cNvPr id="9" name="Горизонтальный свиток 8"/>
          <p:cNvSpPr/>
          <p:nvPr/>
        </p:nvSpPr>
        <p:spPr>
          <a:xfrm>
            <a:off x="1403648" y="70475"/>
            <a:ext cx="7488832" cy="12687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chemeClr val="accent5">
                  <a:lumMod val="50000"/>
                </a:schemeClr>
              </a:solidFill>
              <a:latin typeface="Comic Sans MS" pitchFamily="66" charset="0"/>
            </a:endParaRPr>
          </a:p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Эту статью можно прочесть в библиотечном фонде Белгородского ГАУ </a:t>
            </a:r>
          </a:p>
          <a:p>
            <a:pPr algn="ctr"/>
            <a:endParaRPr lang="ru-RU" b="1" dirty="0" smtClean="0">
              <a:solidFill>
                <a:schemeClr val="accent5">
                  <a:lumMod val="50000"/>
                </a:schemeClr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5538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3789040"/>
            <a:ext cx="3546694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0"/>
              </a:spcBef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Встреча</a:t>
            </a:r>
          </a:p>
          <a:p>
            <a:pPr algn="ctr">
              <a:lnSpc>
                <a:spcPct val="90000"/>
              </a:lnSpc>
              <a:spcBef>
                <a:spcPts val="0"/>
              </a:spcBef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 Ю.А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. Гагарина </a:t>
            </a:r>
            <a:endParaRPr lang="ru-RU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algn="ctr">
              <a:lnSpc>
                <a:spcPct val="90000"/>
              </a:lnSpc>
              <a:spcBef>
                <a:spcPts val="0"/>
              </a:spcBef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на 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аэродроме в Будапеште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355976" y="5859759"/>
            <a:ext cx="40911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Ю.А. Гагарин в Лондоне </a:t>
            </a:r>
          </a:p>
        </p:txBody>
      </p:sp>
      <p:pic>
        <p:nvPicPr>
          <p:cNvPr id="23554" name="Picture 2" descr="https://im0-tub-ru.yandex.net/i?id=154094cda7229e7b2ab8a9d77b070c90-l&amp;n=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29733"/>
            <a:ext cx="4762474" cy="29992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https://im0-tub-ru.yandex.net/i?id=e62553b77f26a55fdb5a26dba1242cb6-l&amp;n=1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5" b="14441"/>
          <a:stretch/>
        </p:blipFill>
        <p:spPr bwMode="auto">
          <a:xfrm>
            <a:off x="3726206" y="2564904"/>
            <a:ext cx="5112994" cy="29671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433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В Калуг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692696"/>
            <a:ext cx="3456384" cy="24812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9" descr="Гагарин в Калуг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3717032"/>
            <a:ext cx="3661990" cy="25003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276176" y="691125"/>
            <a:ext cx="4439840" cy="54107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0"/>
              </a:spcBef>
            </a:pP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Первый раз Ю.А. Гагарин приехал в Калугу </a:t>
            </a:r>
            <a:endParaRPr lang="ru-RU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algn="ctr">
              <a:lnSpc>
                <a:spcPct val="90000"/>
              </a:lnSpc>
              <a:spcBef>
                <a:spcPts val="0"/>
              </a:spcBef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13 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июня 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1961 года. 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Сначала он возложил цветы к могиле основоположника космонавтики </a:t>
            </a:r>
            <a:endParaRPr lang="ru-RU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algn="ctr">
              <a:lnSpc>
                <a:spcPct val="90000"/>
              </a:lnSpc>
              <a:spcBef>
                <a:spcPts val="0"/>
              </a:spcBef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К.Э. Циолковского,</a:t>
            </a:r>
          </a:p>
          <a:p>
            <a:pPr algn="ctr">
              <a:lnSpc>
                <a:spcPct val="90000"/>
              </a:lnSpc>
              <a:spcBef>
                <a:spcPts val="0"/>
              </a:spcBef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потом заложил первый камень в основание музея истории космонавтики, выступил на многолюдном митинге, где ему был вручен 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диплом</a:t>
            </a:r>
          </a:p>
          <a:p>
            <a:pPr algn="ctr">
              <a:lnSpc>
                <a:spcPct val="90000"/>
              </a:lnSpc>
              <a:spcBef>
                <a:spcPts val="0"/>
              </a:spcBef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Почетного гражданина </a:t>
            </a:r>
          </a:p>
          <a:p>
            <a:pPr algn="ctr">
              <a:lnSpc>
                <a:spcPct val="90000"/>
              </a:lnSpc>
              <a:spcBef>
                <a:spcPts val="0"/>
              </a:spcBef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г. Калуги 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71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852" y="1854721"/>
            <a:ext cx="5076056" cy="1090042"/>
          </a:xfrm>
        </p:spPr>
        <p:txBody>
          <a:bodyPr>
            <a:noAutofit/>
          </a:bodyPr>
          <a:lstStyle/>
          <a:p>
            <a:pPr algn="ctr"/>
            <a:r>
              <a:rPr lang="ru-RU" sz="2400" b="0" kern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ookman Old Style" panose="02050604050505020204" pitchFamily="18" charset="0"/>
                <a:ea typeface="+mn-ea"/>
                <a:cs typeface="+mn-cs"/>
              </a:rPr>
              <a:t>Алексеев Ю. Любимец планеты / Ю. Алексеев // Студенческий меридиан. – 2011. - №4. – С.22-25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85444" y="3082664"/>
            <a:ext cx="5006636" cy="3501008"/>
          </a:xfrm>
        </p:spPr>
        <p:txBody>
          <a:bodyPr>
            <a:noAutofit/>
          </a:bodyPr>
          <a:lstStyle/>
          <a:p>
            <a:pPr algn="ctr"/>
            <a:r>
              <a:rPr lang="ru-RU" sz="2400" kern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ookman Old Style" panose="02050604050505020204" pitchFamily="18" charset="0"/>
              </a:rPr>
              <a:t>Можно смело утверждать, что Юрий Гагарин воплотил в себе лучшие черты русского человека 20 века. </a:t>
            </a:r>
            <a:r>
              <a:rPr lang="ru-RU" sz="2400" kern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ookman Old Style" panose="02050604050505020204" pitchFamily="18" charset="0"/>
              </a:rPr>
              <a:t>В </a:t>
            </a:r>
            <a:r>
              <a:rPr lang="ru-RU" sz="2400" kern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ookman Old Style" panose="02050604050505020204" pitchFamily="18" charset="0"/>
              </a:rPr>
              <a:t>честь героев космоса вышло много книг. Не остались в стороне и отечественные почтовики, выпустившие марки в честь первого </a:t>
            </a:r>
            <a:r>
              <a:rPr lang="ru-RU" sz="2400" kern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ookman Old Style" panose="02050604050505020204" pitchFamily="18" charset="0"/>
              </a:rPr>
              <a:t>космонавта</a:t>
            </a:r>
            <a:endParaRPr lang="ru-RU" sz="2400" kern="1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026" name="Picture 2" descr="D:\Алена\скан для Еглевской\д - 0023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1366" b="5804"/>
          <a:stretch>
            <a:fillRect/>
          </a:stretch>
        </p:blipFill>
        <p:spPr bwMode="auto">
          <a:xfrm>
            <a:off x="5292080" y="1556792"/>
            <a:ext cx="3511006" cy="42989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 descr="D:\Алена\скан для Еглевской\д - 0024.tif"/>
          <p:cNvPicPr>
            <a:picLocks noChangeAspect="1" noChangeArrowheads="1"/>
          </p:cNvPicPr>
          <p:nvPr/>
        </p:nvPicPr>
        <p:blipFill>
          <a:blip r:embed="rId3" cstate="print"/>
          <a:srcRect l="1229" t="725" r="1229" b="5386"/>
          <a:stretch>
            <a:fillRect/>
          </a:stretch>
        </p:blipFill>
        <p:spPr bwMode="auto">
          <a:xfrm>
            <a:off x="5436096" y="2924944"/>
            <a:ext cx="2827213" cy="36587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2" descr="http://www.bsaa.edu.ru/images/logo_BGAY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742" y="70475"/>
            <a:ext cx="1044386" cy="1055801"/>
          </a:xfrm>
          <a:prstGeom prst="rect">
            <a:avLst/>
          </a:prstGeom>
          <a:noFill/>
        </p:spPr>
      </p:pic>
      <p:sp>
        <p:nvSpPr>
          <p:cNvPr id="8" name="Горизонтальный свиток 7"/>
          <p:cNvSpPr/>
          <p:nvPr/>
        </p:nvSpPr>
        <p:spPr>
          <a:xfrm>
            <a:off x="1403648" y="70475"/>
            <a:ext cx="7488832" cy="12687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chemeClr val="accent5">
                  <a:lumMod val="50000"/>
                </a:schemeClr>
              </a:solidFill>
              <a:latin typeface="Comic Sans MS" pitchFamily="66" charset="0"/>
            </a:endParaRPr>
          </a:p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Эту статью можно прочесть в библиотечном фонде Белгородского ГАУ </a:t>
            </a:r>
          </a:p>
          <a:p>
            <a:pPr algn="ctr"/>
            <a:endParaRPr lang="ru-RU" b="1" dirty="0" smtClean="0">
              <a:solidFill>
                <a:schemeClr val="accent5">
                  <a:lumMod val="50000"/>
                </a:schemeClr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530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476672"/>
            <a:ext cx="475252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alt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В 1966 </a:t>
            </a:r>
            <a:r>
              <a:rPr lang="ru-RU" alt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году Юрия </a:t>
            </a:r>
            <a:r>
              <a:rPr lang="ru-RU" alt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Гагарина избрали Почетным членом Международной академии астронавтики, а в 1964 году он был назначен командиром отряда советских </a:t>
            </a:r>
            <a:r>
              <a:rPr lang="ru-RU" alt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космонавтов </a:t>
            </a:r>
            <a:endParaRPr lang="ru-RU" altLang="ru-RU" sz="2000" dirty="0">
              <a:solidFill>
                <a:schemeClr val="bg1"/>
              </a:solidFill>
            </a:endParaRPr>
          </a:p>
        </p:txBody>
      </p:sp>
      <p:pic>
        <p:nvPicPr>
          <p:cNvPr id="24578" name="Picture 2" descr="https://im0-tub-ru.yandex.net/i?id=23f0cc526d1109dc34360425b04ada92-l&amp;n=1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83"/>
          <a:stretch/>
        </p:blipFill>
        <p:spPr bwMode="auto">
          <a:xfrm>
            <a:off x="5139005" y="570725"/>
            <a:ext cx="3832266" cy="30656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https://im0-tub-ru.yandex.net/i?id=9c6e140614b6f8b085af732a9874a6c1-l&amp;n=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24506" y="3291384"/>
            <a:ext cx="2806555" cy="34190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441667" y="3717032"/>
            <a:ext cx="4572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None/>
            </a:pPr>
            <a:r>
              <a:rPr lang="ru-RU" alt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В июне 1966 </a:t>
            </a:r>
            <a:r>
              <a:rPr lang="ru-RU" alt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года</a:t>
            </a:r>
          </a:p>
          <a:p>
            <a:pPr algn="ctr">
              <a:buNone/>
            </a:pPr>
            <a:r>
              <a:rPr lang="ru-RU" alt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 Юрий Гагарин </a:t>
            </a:r>
            <a:r>
              <a:rPr lang="ru-RU" alt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уже приступил к тренировкам по программе «Союз». </a:t>
            </a:r>
          </a:p>
          <a:p>
            <a:pPr algn="ctr">
              <a:buNone/>
            </a:pPr>
            <a:r>
              <a:rPr lang="ru-RU" alt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Он был назначен дублером Комарова, который совершил первый полет на новом корабле </a:t>
            </a:r>
            <a:endParaRPr lang="ru-RU" alt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394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71" name="Picture 11" descr="imgB"/>
          <p:cNvPicPr>
            <a:picLocks noGrp="1" noChangeAspect="1" noChangeArrowheads="1"/>
          </p:cNvPicPr>
          <p:nvPr>
            <p:ph type="ctrTitle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5616" y="260648"/>
            <a:ext cx="6767644" cy="46805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366" name="Rectangle 6"/>
          <p:cNvSpPr>
            <a:spLocks noChangeArrowheads="1"/>
          </p:cNvSpPr>
          <p:nvPr/>
        </p:nvSpPr>
        <p:spPr bwMode="auto">
          <a:xfrm>
            <a:off x="-1" y="5099700"/>
            <a:ext cx="9143999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Юрий Алексеевич Гагарин родился </a:t>
            </a:r>
            <a:endParaRPr lang="ru-RU" altLang="ru-RU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algn="ctr"/>
            <a:r>
              <a:rPr lang="ru-RU" alt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9 </a:t>
            </a:r>
            <a:r>
              <a:rPr lang="ru-RU" alt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марта </a:t>
            </a:r>
            <a:r>
              <a:rPr lang="ru-RU" alt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1934 </a:t>
            </a:r>
            <a:r>
              <a:rPr lang="ru-RU" alt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года в селе </a:t>
            </a:r>
            <a:r>
              <a:rPr lang="ru-RU" alt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Клушино</a:t>
            </a:r>
            <a:r>
              <a:rPr lang="ru-RU" alt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ru-RU" alt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Гжатского</a:t>
            </a:r>
            <a:r>
              <a:rPr lang="ru-RU" alt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 района Смоленской области, недалеко от города </a:t>
            </a:r>
            <a:r>
              <a:rPr lang="ru-RU" alt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Гжатск</a:t>
            </a:r>
            <a:r>
              <a:rPr lang="ru-RU" alt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, который ныне переименован в </a:t>
            </a:r>
            <a:r>
              <a:rPr lang="ru-RU" alt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город Гагарин </a:t>
            </a:r>
            <a:endParaRPr lang="ru-RU" alt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0850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7" name="Rectangle 7"/>
          <p:cNvSpPr>
            <a:spLocks noChangeArrowheads="1"/>
          </p:cNvSpPr>
          <p:nvPr/>
        </p:nvSpPr>
        <p:spPr bwMode="auto">
          <a:xfrm>
            <a:off x="251520" y="1313126"/>
            <a:ext cx="4968552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alt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У Юрия Гагарина была </a:t>
            </a:r>
          </a:p>
          <a:p>
            <a:pPr algn="ctr">
              <a:lnSpc>
                <a:spcPct val="90000"/>
              </a:lnSpc>
            </a:pPr>
            <a:r>
              <a:rPr lang="ru-RU" alt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крепкая семья. </a:t>
            </a:r>
            <a:r>
              <a:rPr lang="ru-RU" alt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Он </a:t>
            </a:r>
            <a:r>
              <a:rPr lang="ru-RU" alt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женился на </a:t>
            </a:r>
          </a:p>
          <a:p>
            <a:pPr algn="ctr">
              <a:lnSpc>
                <a:spcPct val="90000"/>
              </a:lnSpc>
            </a:pPr>
            <a:r>
              <a:rPr lang="ru-RU" alt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Валентине Ивановне Горячевой, </a:t>
            </a:r>
          </a:p>
          <a:p>
            <a:pPr algn="ctr">
              <a:lnSpc>
                <a:spcPct val="90000"/>
              </a:lnSpc>
            </a:pPr>
            <a:r>
              <a:rPr lang="ru-RU" alt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которая стала его верным соратником на многие </a:t>
            </a:r>
            <a:r>
              <a:rPr lang="ru-RU" alt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года. </a:t>
            </a:r>
            <a:endParaRPr lang="ru-RU" alt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marL="342900" indent="-342900" algn="ctr">
              <a:lnSpc>
                <a:spcPct val="90000"/>
              </a:lnSpc>
            </a:pPr>
            <a:r>
              <a:rPr lang="ru-RU" alt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В их семье выросли </a:t>
            </a:r>
          </a:p>
          <a:p>
            <a:pPr marL="342900" indent="-342900" algn="ctr">
              <a:lnSpc>
                <a:spcPct val="90000"/>
              </a:lnSpc>
            </a:pPr>
            <a:r>
              <a:rPr lang="ru-RU" alt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две дочери - Лена и </a:t>
            </a:r>
            <a:r>
              <a:rPr lang="ru-RU" alt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Галя </a:t>
            </a:r>
            <a:r>
              <a:rPr lang="ru-RU" alt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/>
            </a:r>
            <a:br>
              <a:rPr lang="ru-RU" alt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</a:br>
            <a:endParaRPr lang="ru-RU" alt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25609" name="Picture 9" descr="gagarin_det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523" y="980728"/>
            <a:ext cx="3714907" cy="51129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0263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640" y="1004067"/>
            <a:ext cx="4924400" cy="40811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0"/>
              </a:spcBef>
            </a:pP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17 февраля 1968 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года</a:t>
            </a:r>
          </a:p>
          <a:p>
            <a:pPr algn="ctr">
              <a:lnSpc>
                <a:spcPct val="90000"/>
              </a:lnSpc>
              <a:spcBef>
                <a:spcPts val="0"/>
              </a:spcBef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Юрий Алексеевич защитил дипломный проект 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в</a:t>
            </a:r>
          </a:p>
          <a:p>
            <a:pPr algn="ctr">
              <a:lnSpc>
                <a:spcPct val="90000"/>
              </a:lnSpc>
              <a:spcBef>
                <a:spcPts val="0"/>
              </a:spcBef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Военно-воздушной инженерной 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академии</a:t>
            </a:r>
          </a:p>
          <a:p>
            <a:pPr algn="ctr">
              <a:lnSpc>
                <a:spcPct val="90000"/>
              </a:lnSpc>
              <a:spcBef>
                <a:spcPts val="0"/>
              </a:spcBef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 имени 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Н.Е. Жуковского. </a:t>
            </a:r>
            <a:endParaRPr lang="ru-RU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algn="ctr">
              <a:lnSpc>
                <a:spcPct val="90000"/>
              </a:lnSpc>
              <a:spcBef>
                <a:spcPts val="0"/>
              </a:spcBef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Государственная 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экзаменационная комиссия присвоила полковнику Ю.А. Гагарину 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квалификацию</a:t>
            </a:r>
          </a:p>
          <a:p>
            <a:pPr algn="ctr">
              <a:lnSpc>
                <a:spcPct val="90000"/>
              </a:lnSpc>
              <a:spcBef>
                <a:spcPts val="0"/>
              </a:spcBef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«лётчик-инженер-космонавт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»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3" name="Picture 5" descr="vkl46"/>
          <p:cNvPicPr>
            <a:picLocks noChangeAspect="1" noChangeArrowheads="1"/>
          </p:cNvPicPr>
          <p:nvPr/>
        </p:nvPicPr>
        <p:blipFill>
          <a:blip r:embed="rId2" cstate="print">
            <a:lum contrast="40000"/>
          </a:blip>
          <a:srcRect/>
          <a:stretch>
            <a:fillRect/>
          </a:stretch>
        </p:blipFill>
        <p:spPr bwMode="auto">
          <a:xfrm>
            <a:off x="4932040" y="456464"/>
            <a:ext cx="3924497" cy="29860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8" descr="Военно-воздушная инженерная академия имени Н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3645024"/>
            <a:ext cx="3934287" cy="29702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3950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 descr="http://www.playcast.ru/uploads/2018/06/04/2534722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055" y="476672"/>
            <a:ext cx="4395832" cy="5861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496" y="260648"/>
            <a:ext cx="9108504" cy="58631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500" dirty="0">
                <a:ln w="18415" cmpd="sng">
                  <a:solidFill>
                    <a:schemeClr val="accent2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Трагическая гибель </a:t>
            </a:r>
            <a:endParaRPr lang="ru-RU" sz="7500" dirty="0" smtClean="0">
              <a:ln w="18415" cmpd="sng">
                <a:solidFill>
                  <a:schemeClr val="accent2">
                    <a:lumMod val="40000"/>
                    <a:lumOff val="6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algn="ctr"/>
            <a:r>
              <a:rPr lang="ru-RU" sz="7500" dirty="0" smtClean="0">
                <a:ln w="18415" cmpd="sng">
                  <a:solidFill>
                    <a:schemeClr val="accent2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Юрия </a:t>
            </a:r>
            <a:r>
              <a:rPr lang="ru-RU" sz="7500" dirty="0">
                <a:ln w="18415" cmpd="sng">
                  <a:solidFill>
                    <a:schemeClr val="accent2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Алексеевича Гагарина</a:t>
            </a:r>
          </a:p>
        </p:txBody>
      </p:sp>
    </p:spTree>
    <p:extLst>
      <p:ext uri="{BB962C8B-B14F-4D97-AF65-F5344CB8AC3E}">
        <p14:creationId xmlns:p14="http://schemas.microsoft.com/office/powerpoint/2010/main" val="1604803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8" name="Picture 6" descr="Gagarin_3"/>
          <p:cNvPicPr>
            <a:picLocks noGrp="1" noChangeAspect="1" noChangeArrowheads="1"/>
          </p:cNvPicPr>
          <p:nvPr>
            <p:ph type="body"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72" r="1437"/>
          <a:stretch/>
        </p:blipFill>
        <p:spPr>
          <a:xfrm>
            <a:off x="971600" y="1988840"/>
            <a:ext cx="7344816" cy="45812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3560" name="Rectangle 8"/>
          <p:cNvSpPr>
            <a:spLocks noChangeArrowheads="1"/>
          </p:cNvSpPr>
          <p:nvPr/>
        </p:nvSpPr>
        <p:spPr bwMode="auto">
          <a:xfrm>
            <a:off x="0" y="188670"/>
            <a:ext cx="9143999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 algn="ctr">
              <a:lnSpc>
                <a:spcPct val="90000"/>
              </a:lnSpc>
            </a:pPr>
            <a:r>
              <a:rPr lang="ru-RU" alt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27 марта 1968 года Ю. А. Гагарин погиб при невыясненных обстоятельствах вблизи деревни </a:t>
            </a:r>
            <a:r>
              <a:rPr lang="ru-RU" alt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Новосёлово</a:t>
            </a:r>
            <a:r>
              <a:rPr lang="ru-RU" alt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, </a:t>
            </a:r>
            <a:r>
              <a:rPr lang="ru-RU" alt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Киржачского</a:t>
            </a:r>
            <a:r>
              <a:rPr lang="ru-RU" alt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 района Владимирской области во время одного из тренировочных </a:t>
            </a:r>
            <a:r>
              <a:rPr lang="ru-RU" alt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полётов, </a:t>
            </a:r>
            <a:r>
              <a:rPr lang="ru-RU" alt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вместе с военным лётчиком </a:t>
            </a:r>
            <a:r>
              <a:rPr lang="ru-RU" alt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В</a:t>
            </a:r>
            <a:r>
              <a:rPr lang="ru-RU" alt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. С. </a:t>
            </a:r>
            <a:r>
              <a:rPr lang="ru-RU" alt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Серёгиным</a:t>
            </a:r>
            <a:endParaRPr lang="ru-RU" alt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54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742" y="1556792"/>
            <a:ext cx="5185354" cy="1081654"/>
          </a:xfrm>
        </p:spPr>
        <p:txBody>
          <a:bodyPr>
            <a:noAutofit/>
          </a:bodyPr>
          <a:lstStyle/>
          <a:p>
            <a:pPr algn="ctr">
              <a:spcBef>
                <a:spcPct val="20000"/>
              </a:spcBef>
            </a:pPr>
            <a:r>
              <a:rPr lang="ru-RU" sz="2400" b="0" kern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ookman Old Style" panose="02050604050505020204" pitchFamily="18" charset="0"/>
                <a:ea typeface="+mn-ea"/>
                <a:cs typeface="+mn-cs"/>
              </a:rPr>
              <a:t>Аннинский </a:t>
            </a:r>
            <a:r>
              <a:rPr lang="ru-RU" sz="2400" b="0" kern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ookman Old Style" panose="02050604050505020204" pitchFamily="18" charset="0"/>
                <a:ea typeface="+mn-ea"/>
                <a:cs typeface="+mn-cs"/>
              </a:rPr>
              <a:t>Л. Цена улыбки / Л.Аннинский // Родина. – 2012. - №2. – С. 26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3528" y="2895587"/>
            <a:ext cx="4864054" cy="3697201"/>
          </a:xfrm>
        </p:spPr>
        <p:txBody>
          <a:bodyPr>
            <a:normAutofit/>
          </a:bodyPr>
          <a:lstStyle/>
          <a:p>
            <a:pPr algn="ctr"/>
            <a:r>
              <a:rPr lang="ru-RU" sz="2400" kern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ookman Old Style" panose="02050604050505020204" pitchFamily="18" charset="0"/>
              </a:rPr>
              <a:t>В полувековой юбилей первого космического полёта один известный комментатор предсказал, что со временем от забронзовевшего облика Гагарина останутся в памяти людей лишь три человеческие чёрточки. Возглас «Поехали!» в момент </a:t>
            </a:r>
            <a:r>
              <a:rPr lang="ru-RU" sz="2400" kern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ookman Old Style" panose="02050604050505020204" pitchFamily="18" charset="0"/>
              </a:rPr>
              <a:t>старта</a:t>
            </a:r>
            <a:endParaRPr lang="ru-RU" sz="2400" dirty="0"/>
          </a:p>
        </p:txBody>
      </p:sp>
      <p:pic>
        <p:nvPicPr>
          <p:cNvPr id="1026" name="Picture 2" descr="D:\Алена\скан для Еглевской\д - 0008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981" b="5804"/>
          <a:stretch>
            <a:fillRect/>
          </a:stretch>
        </p:blipFill>
        <p:spPr bwMode="auto">
          <a:xfrm>
            <a:off x="5652120" y="1556792"/>
            <a:ext cx="3107057" cy="41931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 descr="D:\Алена\скан для Еглевской\д - 0009.tif"/>
          <p:cNvPicPr>
            <a:picLocks noChangeAspect="1" noChangeArrowheads="1"/>
          </p:cNvPicPr>
          <p:nvPr/>
        </p:nvPicPr>
        <p:blipFill>
          <a:blip r:embed="rId3" cstate="print"/>
          <a:srcRect l="9687" t="1405" r="1250" b="8062"/>
          <a:stretch>
            <a:fillRect/>
          </a:stretch>
        </p:blipFill>
        <p:spPr bwMode="auto">
          <a:xfrm>
            <a:off x="5499948" y="2492896"/>
            <a:ext cx="3009934" cy="41044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2" descr="http://www.bsaa.edu.ru/images/logo_BGAY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742" y="70475"/>
            <a:ext cx="1044386" cy="1055801"/>
          </a:xfrm>
          <a:prstGeom prst="rect">
            <a:avLst/>
          </a:prstGeom>
          <a:noFill/>
        </p:spPr>
      </p:pic>
      <p:sp>
        <p:nvSpPr>
          <p:cNvPr id="8" name="Горизонтальный свиток 7"/>
          <p:cNvSpPr/>
          <p:nvPr/>
        </p:nvSpPr>
        <p:spPr>
          <a:xfrm>
            <a:off x="1403648" y="70475"/>
            <a:ext cx="7488832" cy="12687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chemeClr val="accent5">
                  <a:lumMod val="50000"/>
                </a:schemeClr>
              </a:solidFill>
              <a:latin typeface="Comic Sans MS" pitchFamily="66" charset="0"/>
            </a:endParaRPr>
          </a:p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Эту статью можно прочесть в библиотечном фонде Белгородского ГАУ </a:t>
            </a:r>
          </a:p>
          <a:p>
            <a:pPr algn="ctr"/>
            <a:endParaRPr lang="ru-RU" b="1" dirty="0" smtClean="0">
              <a:solidFill>
                <a:schemeClr val="accent5">
                  <a:lumMod val="50000"/>
                </a:schemeClr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2627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7504" y="848901"/>
            <a:ext cx="525658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Для расследования катастрофы была создана Государственная комиссия, но после многомесячной работы она не смогла однозначно объяснить причины трагедии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.</a:t>
            </a:r>
          </a:p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По сей день причины и обстоятельства катастрофы 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являются 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невыясненными. 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Существует ряд противоречивых версий случившегося</a:t>
            </a:r>
          </a:p>
        </p:txBody>
      </p:sp>
      <p:pic>
        <p:nvPicPr>
          <p:cNvPr id="1026" name="Picture 2" descr="https://im0-tub-ru.yandex.net/i?id=46195e3c675a4bd6e6ad0d56ac253ddf-sr&amp;n=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980728"/>
            <a:ext cx="3445417" cy="44644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6251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3"/>
          <p:cNvSpPr>
            <a:spLocks noChangeArrowheads="1"/>
          </p:cNvSpPr>
          <p:nvPr/>
        </p:nvSpPr>
        <p:spPr bwMode="auto">
          <a:xfrm>
            <a:off x="684213" y="620713"/>
            <a:ext cx="8229600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Arial" charset="0"/>
              <a:buNone/>
            </a:pPr>
            <a:endParaRPr lang="ru-RU" altLang="ru-RU" sz="2000"/>
          </a:p>
        </p:txBody>
      </p:sp>
      <p:sp>
        <p:nvSpPr>
          <p:cNvPr id="43020" name="Rectangle 12"/>
          <p:cNvSpPr>
            <a:spLocks noChangeArrowheads="1"/>
          </p:cNvSpPr>
          <p:nvPr/>
        </p:nvSpPr>
        <p:spPr bwMode="auto">
          <a:xfrm>
            <a:off x="3708400" y="620713"/>
            <a:ext cx="5040313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ru-RU" altLang="ru-RU" sz="2200" b="1">
              <a:solidFill>
                <a:srgbClr val="000066"/>
              </a:solidFill>
            </a:endParaRPr>
          </a:p>
        </p:txBody>
      </p:sp>
      <p:sp>
        <p:nvSpPr>
          <p:cNvPr id="43022" name="Rectangle 14"/>
          <p:cNvSpPr>
            <a:spLocks noChangeArrowheads="1"/>
          </p:cNvSpPr>
          <p:nvPr/>
        </p:nvSpPr>
        <p:spPr bwMode="auto">
          <a:xfrm>
            <a:off x="4787900" y="908050"/>
            <a:ext cx="3852863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ru-RU" altLang="ru-RU" sz="2200" b="1">
              <a:solidFill>
                <a:srgbClr val="000066"/>
              </a:solidFill>
            </a:endParaRPr>
          </a:p>
        </p:txBody>
      </p:sp>
      <p:sp>
        <p:nvSpPr>
          <p:cNvPr id="43023" name="Rectangle 15"/>
          <p:cNvSpPr>
            <a:spLocks noChangeArrowheads="1"/>
          </p:cNvSpPr>
          <p:nvPr/>
        </p:nvSpPr>
        <p:spPr bwMode="auto">
          <a:xfrm>
            <a:off x="323850" y="4076700"/>
            <a:ext cx="84963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ru-RU" altLang="ru-RU" sz="2200" b="1">
              <a:solidFill>
                <a:srgbClr val="000066"/>
              </a:solidFill>
            </a:endParaRPr>
          </a:p>
        </p:txBody>
      </p:sp>
      <p:sp>
        <p:nvSpPr>
          <p:cNvPr id="43024" name="Rectangle 16"/>
          <p:cNvSpPr>
            <a:spLocks noChangeArrowheads="1"/>
          </p:cNvSpPr>
          <p:nvPr/>
        </p:nvSpPr>
        <p:spPr bwMode="auto">
          <a:xfrm>
            <a:off x="0" y="727654"/>
            <a:ext cx="9144000" cy="757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 algn="ctr">
              <a:lnSpc>
                <a:spcPct val="90000"/>
              </a:lnSpc>
            </a:pPr>
            <a:r>
              <a:rPr lang="ru-RU" alt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Похоронен Юрий Гагарин у Кремлёвской стены </a:t>
            </a:r>
          </a:p>
          <a:p>
            <a:pPr marL="342900" indent="-342900" algn="ctr">
              <a:lnSpc>
                <a:spcPct val="90000"/>
              </a:lnSpc>
            </a:pPr>
            <a:r>
              <a:rPr lang="ru-RU" alt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на Красной </a:t>
            </a:r>
            <a:r>
              <a:rPr lang="ru-RU" alt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площади</a:t>
            </a:r>
            <a:endParaRPr lang="ru-RU" altLang="ru-RU" sz="2200" dirty="0"/>
          </a:p>
        </p:txBody>
      </p:sp>
      <p:sp>
        <p:nvSpPr>
          <p:cNvPr id="43025" name="Rectangle 17"/>
          <p:cNvSpPr>
            <a:spLocks noChangeArrowheads="1"/>
          </p:cNvSpPr>
          <p:nvPr/>
        </p:nvSpPr>
        <p:spPr bwMode="auto">
          <a:xfrm>
            <a:off x="323850" y="4652963"/>
            <a:ext cx="8496300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ru-RU" altLang="ru-RU" sz="2200" b="1">
              <a:solidFill>
                <a:srgbClr val="000066"/>
              </a:solidFill>
            </a:endParaRPr>
          </a:p>
        </p:txBody>
      </p:sp>
      <p:pic>
        <p:nvPicPr>
          <p:cNvPr id="43026" name="Picture 18" descr="017-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8" y="2131590"/>
            <a:ext cx="3198812" cy="42497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27" name="Picture 19" descr="0020sbw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4926" y="2146275"/>
            <a:ext cx="4848225" cy="30829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873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84784"/>
            <a:ext cx="5004048" cy="1702252"/>
          </a:xfrm>
        </p:spPr>
        <p:txBody>
          <a:bodyPr>
            <a:noAutofit/>
          </a:bodyPr>
          <a:lstStyle/>
          <a:p>
            <a:pPr algn="ctr">
              <a:spcBef>
                <a:spcPct val="20000"/>
              </a:spcBef>
            </a:pPr>
            <a:r>
              <a:rPr lang="ru-RU" sz="2400" b="0" kern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ookman Old Style" panose="02050604050505020204" pitchFamily="18" charset="0"/>
                <a:ea typeface="+mn-ea"/>
                <a:cs typeface="+mn-cs"/>
              </a:rPr>
              <a:t>Губарев В. Эпоха Гагарина / В. Губарев // Российская федерация сегодня. – 2011. - №7. – С. 20-25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3528" y="3356993"/>
            <a:ext cx="4464496" cy="3160974"/>
          </a:xfrm>
        </p:spPr>
        <p:txBody>
          <a:bodyPr>
            <a:noAutofit/>
          </a:bodyPr>
          <a:lstStyle/>
          <a:p>
            <a:pPr algn="ctr">
              <a:lnSpc>
                <a:spcPct val="90000"/>
              </a:lnSpc>
              <a:spcBef>
                <a:spcPts val="0"/>
              </a:spcBef>
            </a:pPr>
            <a:r>
              <a:rPr lang="ru-RU" sz="2400" kern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ookman Old Style" panose="02050604050505020204" pitchFamily="18" charset="0"/>
              </a:rPr>
              <a:t>108 минут продолжался первый полет в космос. 108 минут, которые не только потрясли мир, но и показали, что в истории человеческой цивилизации наступила </a:t>
            </a:r>
            <a:r>
              <a:rPr lang="ru-RU" sz="2400" kern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ookman Old Style" panose="02050604050505020204" pitchFamily="18" charset="0"/>
              </a:rPr>
              <a:t>новая</a:t>
            </a:r>
          </a:p>
          <a:p>
            <a:pPr algn="ctr">
              <a:lnSpc>
                <a:spcPct val="90000"/>
              </a:lnSpc>
              <a:spcBef>
                <a:spcPts val="0"/>
              </a:spcBef>
            </a:pPr>
            <a:r>
              <a:rPr lang="ru-RU" sz="2400" kern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ookman Old Style" panose="02050604050505020204" pitchFamily="18" charset="0"/>
              </a:rPr>
              <a:t> </a:t>
            </a:r>
            <a:r>
              <a:rPr lang="ru-RU" sz="2400" kern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ookman Old Style" panose="02050604050505020204" pitchFamily="18" charset="0"/>
              </a:rPr>
              <a:t>эпоха – </a:t>
            </a:r>
            <a:r>
              <a:rPr lang="ru-RU" sz="2400" kern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ookman Old Style" panose="02050604050505020204" pitchFamily="18" charset="0"/>
              </a:rPr>
              <a:t>космическая</a:t>
            </a:r>
            <a:endParaRPr lang="ru-RU" sz="2400" kern="1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0242" name="Picture 2" descr="D:\Алена\скан для Еглевской\д - 0015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48" r="3158" b="8245"/>
          <a:stretch>
            <a:fillRect/>
          </a:stretch>
        </p:blipFill>
        <p:spPr bwMode="auto">
          <a:xfrm>
            <a:off x="5076056" y="1339235"/>
            <a:ext cx="3643338" cy="50847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43" name="Picture 3" descr="D:\Алена\скан для Еглевской\д - 0016.tif"/>
          <p:cNvPicPr>
            <a:picLocks noChangeAspect="1" noChangeArrowheads="1"/>
          </p:cNvPicPr>
          <p:nvPr/>
        </p:nvPicPr>
        <p:blipFill>
          <a:blip r:embed="rId3" cstate="print"/>
          <a:srcRect l="1025" t="608" r="3831" b="7963"/>
          <a:stretch>
            <a:fillRect/>
          </a:stretch>
        </p:blipFill>
        <p:spPr bwMode="auto">
          <a:xfrm>
            <a:off x="6133893" y="2852936"/>
            <a:ext cx="2781407" cy="36570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2" descr="http://www.bsaa.edu.ru/images/logo_BGAY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742" y="70475"/>
            <a:ext cx="1044386" cy="1055801"/>
          </a:xfrm>
          <a:prstGeom prst="rect">
            <a:avLst/>
          </a:prstGeom>
          <a:noFill/>
        </p:spPr>
      </p:pic>
      <p:sp>
        <p:nvSpPr>
          <p:cNvPr id="8" name="Горизонтальный свиток 7"/>
          <p:cNvSpPr/>
          <p:nvPr/>
        </p:nvSpPr>
        <p:spPr>
          <a:xfrm>
            <a:off x="1403648" y="70475"/>
            <a:ext cx="7488832" cy="12687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chemeClr val="accent5">
                  <a:lumMod val="50000"/>
                </a:schemeClr>
              </a:solidFill>
              <a:latin typeface="Comic Sans MS" pitchFamily="66" charset="0"/>
            </a:endParaRPr>
          </a:p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Эту статью можно прочесть в библиотечном фонде Белгородского ГАУ </a:t>
            </a:r>
          </a:p>
          <a:p>
            <a:pPr algn="ctr"/>
            <a:endParaRPr lang="ru-RU" b="1" dirty="0" smtClean="0">
              <a:solidFill>
                <a:schemeClr val="accent5">
                  <a:lumMod val="50000"/>
                </a:schemeClr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7978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754" y="260648"/>
            <a:ext cx="5433342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Юрий Гагарин был избран почётным гражданином городов: Калуга, Новочеркасск, Люберцы, Сумгаит, Смоленск, Винница, Севастополь, Саратов, Комсомольск-на-Амуре, Тюмень (СССР); Оренбург (Россия); София,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Перник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, Пловдив (Болгария); Афины (Греция);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Фамагуста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,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Лимасол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 (Кипр); Сен-Дени (Франция);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Тренчьянске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 Теплице (Чехословакия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) 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4" name="Picture 6" descr="images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7914" y="460673"/>
            <a:ext cx="3330419" cy="48965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54880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7504" y="476672"/>
            <a:ext cx="4694312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Юрию Алексеевичу Гагарину были вручены золотые ключи от ворот городов Каир и Александрия (Египет).                                                    Самый южный в Европе памятник Гагарину расположен на Крите (Греция) в музее </a:t>
            </a:r>
            <a:endParaRPr lang="ru-RU" sz="2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algn="ctr"/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Homo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Sapiens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 в нескольких километрах от пещеры, где, по преданию, родился 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Зевс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1026" name="Picture 2" descr="http://vsevgallery.com/bPIC/201301/201301409864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5436096" y="3428206"/>
            <a:ext cx="3580742" cy="29361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 descr="http://claykonnor.com/wp-content/uploads/2013/12/Yuri_Gagarin.jpg"/>
          <p:cNvPicPr>
            <a:picLocks noChangeAspect="1" noChangeArrowheads="1"/>
          </p:cNvPicPr>
          <p:nvPr/>
        </p:nvPicPr>
        <p:blipFill>
          <a:blip r:embed="rId3" cstate="print">
            <a:lum contrast="40000"/>
          </a:blip>
          <a:srcRect/>
          <a:stretch>
            <a:fillRect/>
          </a:stretch>
        </p:blipFill>
        <p:spPr bwMode="auto">
          <a:xfrm>
            <a:off x="5508104" y="659185"/>
            <a:ext cx="3161617" cy="26696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4067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5182739"/>
            <a:ext cx="9144000" cy="1630637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ru-RU" altLang="ru-RU" sz="2400" kern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Его отец, Алексей Иванович Гагарин </a:t>
            </a:r>
            <a:endParaRPr lang="ru-RU" altLang="ru-RU" sz="2400" kern="12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>
              <a:spcBef>
                <a:spcPct val="0"/>
              </a:spcBef>
            </a:pPr>
            <a:r>
              <a:rPr lang="ru-RU" altLang="ru-RU" sz="2400" kern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(</a:t>
            </a:r>
            <a:r>
              <a:rPr lang="ru-RU" altLang="ru-RU" sz="2400" kern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1902—1973), - работал плотником, </a:t>
            </a:r>
          </a:p>
          <a:p>
            <a:pPr>
              <a:spcBef>
                <a:spcPct val="0"/>
              </a:spcBef>
            </a:pPr>
            <a:r>
              <a:rPr lang="ru-RU" altLang="ru-RU" sz="2400" kern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мать, Анна Тимофеевна Матвеева </a:t>
            </a:r>
            <a:r>
              <a:rPr lang="ru-RU" altLang="ru-RU" sz="2400" kern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(</a:t>
            </a:r>
            <a:r>
              <a:rPr lang="ru-RU" altLang="ru-RU" sz="2400" kern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1903—1984), - работала на молочнотоварной </a:t>
            </a:r>
            <a:r>
              <a:rPr lang="ru-RU" altLang="ru-RU" sz="2400" kern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ферме</a:t>
            </a:r>
            <a:endParaRPr lang="ru-RU" altLang="ru-RU" sz="2400" kern="1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2055" name="Picture 7" descr="Картинка 7 из 123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83" y="260350"/>
            <a:ext cx="8686087" cy="48248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247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02854"/>
            <a:ext cx="5364088" cy="1090042"/>
          </a:xfrm>
        </p:spPr>
        <p:txBody>
          <a:bodyPr/>
          <a:lstStyle/>
          <a:p>
            <a:pPr algn="ctr"/>
            <a:r>
              <a:rPr lang="ru-RU" sz="2400" b="0" kern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ookman Old Style" panose="02050604050505020204" pitchFamily="18" charset="0"/>
                <a:ea typeface="+mn-ea"/>
                <a:cs typeface="+mn-cs"/>
              </a:rPr>
              <a:t>Он сказал: «Поехали!» // Отечество. – 2004. - №3. –  С.6-9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512" y="2924944"/>
            <a:ext cx="4824536" cy="2643194"/>
          </a:xfrm>
        </p:spPr>
        <p:txBody>
          <a:bodyPr>
            <a:noAutofit/>
          </a:bodyPr>
          <a:lstStyle/>
          <a:p>
            <a:pPr algn="ctr">
              <a:spcBef>
                <a:spcPct val="0"/>
              </a:spcBef>
            </a:pPr>
            <a:r>
              <a:rPr lang="ru-RU" sz="2400" kern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ookman Old Style" panose="02050604050505020204" pitchFamily="18" charset="0"/>
              </a:rPr>
              <a:t>В статье рассказывается о жизни Юрия Гагарина, о том как он пришел в ряды космонавтов. Коротко описывается первый полёт и трагическая гибель Юрия Алексеевича </a:t>
            </a:r>
            <a:r>
              <a:rPr lang="ru-RU" sz="2400" kern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ookman Old Style" panose="02050604050505020204" pitchFamily="18" charset="0"/>
              </a:rPr>
              <a:t>Гагарина</a:t>
            </a:r>
            <a:endParaRPr lang="ru-RU" sz="2400" kern="1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050" name="Picture 2" descr="D:\Алена\скан для Еглевской\д - 0017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5489" r="20390" b="22891"/>
          <a:stretch>
            <a:fillRect/>
          </a:stretch>
        </p:blipFill>
        <p:spPr bwMode="auto">
          <a:xfrm>
            <a:off x="5506792" y="1738428"/>
            <a:ext cx="3429024" cy="47149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1" name="Picture 3" descr="D:\Алена\скан для Еглевской\д - 0018.tif"/>
          <p:cNvPicPr>
            <a:picLocks noChangeAspect="1" noChangeArrowheads="1"/>
          </p:cNvPicPr>
          <p:nvPr/>
        </p:nvPicPr>
        <p:blipFill>
          <a:blip r:embed="rId3" cstate="print">
            <a:lum bright="-10000" contrast="10000"/>
          </a:blip>
          <a:srcRect l="11600" t="1216" r="21484" b="22971"/>
          <a:stretch>
            <a:fillRect/>
          </a:stretch>
        </p:blipFill>
        <p:spPr bwMode="auto">
          <a:xfrm>
            <a:off x="5580112" y="2636912"/>
            <a:ext cx="2736304" cy="39604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2" descr="http://www.bsaa.edu.ru/images/logo_BGAY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742" y="70475"/>
            <a:ext cx="1044386" cy="1055801"/>
          </a:xfrm>
          <a:prstGeom prst="rect">
            <a:avLst/>
          </a:prstGeom>
          <a:noFill/>
        </p:spPr>
      </p:pic>
      <p:sp>
        <p:nvSpPr>
          <p:cNvPr id="8" name="Горизонтальный свиток 7"/>
          <p:cNvSpPr/>
          <p:nvPr/>
        </p:nvSpPr>
        <p:spPr>
          <a:xfrm>
            <a:off x="1403648" y="70475"/>
            <a:ext cx="7488832" cy="12687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chemeClr val="accent5">
                  <a:lumMod val="50000"/>
                </a:schemeClr>
              </a:solidFill>
              <a:latin typeface="Comic Sans MS" pitchFamily="66" charset="0"/>
            </a:endParaRPr>
          </a:p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Эту статью можно прочесть в библиотечном фонде Белгородского ГАУ </a:t>
            </a:r>
          </a:p>
          <a:p>
            <a:pPr algn="ctr"/>
            <a:endParaRPr lang="ru-RU" b="1" dirty="0" smtClean="0">
              <a:solidFill>
                <a:schemeClr val="accent5">
                  <a:lumMod val="50000"/>
                </a:schemeClr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7679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http://s00.yaplakal.com/pics/pics_preview/7/9/3/1816397.jpg"/>
          <p:cNvPicPr>
            <a:picLocks noChangeAspect="1" noChangeArrowheads="1"/>
          </p:cNvPicPr>
          <p:nvPr/>
        </p:nvPicPr>
        <p:blipFill>
          <a:blip r:embed="rId2" cstate="print"/>
          <a:srcRect b="5566"/>
          <a:stretch>
            <a:fillRect/>
          </a:stretch>
        </p:blipFill>
        <p:spPr bwMode="auto">
          <a:xfrm>
            <a:off x="5510049" y="1476028"/>
            <a:ext cx="3454437" cy="49053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-20463" y="1415673"/>
            <a:ext cx="54006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Лётчик-космонавт 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СССР</a:t>
            </a:r>
          </a:p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(14 апреля 1961) </a:t>
            </a:r>
          </a:p>
          <a:p>
            <a:pPr algn="ctr"/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Герой Советского 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Союза</a:t>
            </a:r>
          </a:p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(14 апреля 1961) </a:t>
            </a:r>
          </a:p>
          <a:p>
            <a:pPr algn="ctr"/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Герой Социалистического Труда Чехословацкой Социалистической Республики 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(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28 апреля 1961) </a:t>
            </a:r>
          </a:p>
          <a:p>
            <a:pPr algn="ctr"/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Герой Социалистического Труда Народной Республики Болгария (23 мая 1961) </a:t>
            </a:r>
          </a:p>
          <a:p>
            <a:pPr algn="ctr"/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Герой Труда Демократической Республики Вьетнам </a:t>
            </a:r>
          </a:p>
        </p:txBody>
      </p:sp>
    </p:spTree>
    <p:extLst>
      <p:ext uri="{BB962C8B-B14F-4D97-AF65-F5344CB8AC3E}">
        <p14:creationId xmlns:p14="http://schemas.microsoft.com/office/powerpoint/2010/main" val="3273867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700808"/>
            <a:ext cx="5184576" cy="166457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0" kern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ookman Old Style" panose="02050604050505020204" pitchFamily="18" charset="0"/>
                <a:ea typeface="+mn-ea"/>
                <a:cs typeface="+mn-cs"/>
              </a:rPr>
              <a:t>Ш4Р7 С79 </a:t>
            </a:r>
            <a:br>
              <a:rPr lang="ru-RU" sz="2700" b="0" kern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ookman Old Style" panose="02050604050505020204" pitchFamily="18" charset="0"/>
                <a:ea typeface="+mn-ea"/>
                <a:cs typeface="+mn-cs"/>
              </a:rPr>
            </a:br>
            <a:r>
              <a:rPr lang="ru-RU" sz="2700" b="0" kern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ookman Old Style" panose="02050604050505020204" pitchFamily="18" charset="0"/>
                <a:ea typeface="+mn-ea"/>
                <a:cs typeface="+mn-cs"/>
              </a:rPr>
              <a:t>Степанов </a:t>
            </a:r>
            <a:r>
              <a:rPr lang="ru-RU" sz="2700" b="0" kern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ookman Old Style" panose="02050604050505020204" pitchFamily="18" charset="0"/>
                <a:ea typeface="+mn-ea"/>
                <a:cs typeface="+mn-cs"/>
              </a:rPr>
              <a:t>В.А. Юрий </a:t>
            </a:r>
            <a:r>
              <a:rPr lang="ru-RU" sz="2700" b="0" kern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ookman Old Style" panose="02050604050505020204" pitchFamily="18" charset="0"/>
                <a:ea typeface="+mn-ea"/>
                <a:cs typeface="+mn-cs"/>
              </a:rPr>
              <a:t>Гагарин </a:t>
            </a:r>
            <a:r>
              <a:rPr lang="ru-RU" sz="2700" b="0" kern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ookman Old Style" panose="02050604050505020204" pitchFamily="18" charset="0"/>
                <a:ea typeface="+mn-ea"/>
                <a:cs typeface="+mn-cs"/>
              </a:rPr>
              <a:t>/ В.А. Степанов. - М.: Молодая гвардия, 1987. - 335 с</a:t>
            </a:r>
            <a:r>
              <a:rPr lang="ru-RU" sz="2700" kern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ookman Old Style" panose="02050604050505020204" pitchFamily="18" charset="0"/>
                <a:ea typeface="+mn-ea"/>
                <a:cs typeface="+mn-cs"/>
              </a:rPr>
              <a:t>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0742" y="3212976"/>
            <a:ext cx="5113346" cy="3212976"/>
          </a:xfrm>
        </p:spPr>
        <p:txBody>
          <a:bodyPr>
            <a:noAutofit/>
          </a:bodyPr>
          <a:lstStyle/>
          <a:p>
            <a:pPr algn="ctr"/>
            <a:r>
              <a:rPr lang="ru-RU" sz="2400" kern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ookman Old Style" panose="02050604050505020204" pitchFamily="18" charset="0"/>
              </a:rPr>
              <a:t>Книга построена на обширном документальном материале, важное место в котором занимают свидетельства близких друзей и соратников Юрия Гагарина, а также собственные воспоминания автора, лично знавшего первопроходца </a:t>
            </a:r>
            <a:r>
              <a:rPr lang="ru-RU" sz="2400" kern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ookman Old Style" panose="02050604050505020204" pitchFamily="18" charset="0"/>
              </a:rPr>
              <a:t>космоса</a:t>
            </a:r>
            <a:r>
              <a:rPr lang="ru-RU" sz="2400" dirty="0" smtClean="0"/>
              <a:t> </a:t>
            </a:r>
          </a:p>
          <a:p>
            <a:pPr algn="ctr"/>
            <a:endParaRPr lang="ru-RU" sz="1800" dirty="0"/>
          </a:p>
        </p:txBody>
      </p:sp>
      <p:pic>
        <p:nvPicPr>
          <p:cNvPr id="3074" name="Picture 2" descr="D:\Алена\скан для Еглевской\д - 0022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441" t="872" r="36350" b="32872"/>
          <a:stretch>
            <a:fillRect/>
          </a:stretch>
        </p:blipFill>
        <p:spPr bwMode="auto">
          <a:xfrm>
            <a:off x="5724128" y="1628800"/>
            <a:ext cx="3047282" cy="43696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Горизонтальный свиток 4"/>
          <p:cNvSpPr/>
          <p:nvPr/>
        </p:nvSpPr>
        <p:spPr>
          <a:xfrm>
            <a:off x="1403648" y="70475"/>
            <a:ext cx="7524328" cy="1412776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Эта книга находится в библиотечном фонде Белгородского ГАУ</a:t>
            </a:r>
          </a:p>
        </p:txBody>
      </p:sp>
      <p:pic>
        <p:nvPicPr>
          <p:cNvPr id="6" name="Picture 2" descr="http://www.bsaa.edu.ru/images/logo_BGA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742" y="70475"/>
            <a:ext cx="1044386" cy="10558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9817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188640"/>
            <a:ext cx="9144000" cy="3208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7500" dirty="0" smtClean="0">
                <a:ln w="18415" cmpd="sng">
                  <a:solidFill>
                    <a:schemeClr val="accent2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Памяти</a:t>
            </a:r>
          </a:p>
          <a:p>
            <a:pPr algn="ctr">
              <a:lnSpc>
                <a:spcPct val="90000"/>
              </a:lnSpc>
            </a:pPr>
            <a:r>
              <a:rPr lang="ru-RU" sz="7500" dirty="0" smtClean="0">
                <a:ln w="18415" cmpd="sng">
                  <a:solidFill>
                    <a:schemeClr val="accent2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 Ю. Гагарина </a:t>
            </a:r>
            <a:r>
              <a:rPr lang="ru-RU" sz="7500" dirty="0">
                <a:ln w="18415" cmpd="sng">
                  <a:solidFill>
                    <a:schemeClr val="accent2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посвящается…</a:t>
            </a:r>
          </a:p>
        </p:txBody>
      </p:sp>
      <p:pic>
        <p:nvPicPr>
          <p:cNvPr id="10242" name="Picture 2" descr="https://pbs.twimg.com/media/DXLEijgWkAE4m6X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358006"/>
            <a:ext cx="5328592" cy="34014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8902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684213" y="620713"/>
            <a:ext cx="8229600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Arial" charset="0"/>
              <a:buNone/>
            </a:pPr>
            <a:endParaRPr lang="ru-RU" altLang="ru-RU" sz="2000"/>
          </a:p>
        </p:txBody>
      </p:sp>
      <p:sp>
        <p:nvSpPr>
          <p:cNvPr id="30732" name="Rectangle 12"/>
          <p:cNvSpPr>
            <a:spLocks noChangeArrowheads="1"/>
          </p:cNvSpPr>
          <p:nvPr/>
        </p:nvSpPr>
        <p:spPr bwMode="auto">
          <a:xfrm>
            <a:off x="3708400" y="620713"/>
            <a:ext cx="5040313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ru-RU" altLang="ru-RU" sz="2200" b="1">
              <a:solidFill>
                <a:srgbClr val="000066"/>
              </a:solidFill>
            </a:endParaRPr>
          </a:p>
        </p:txBody>
      </p:sp>
      <p:sp>
        <p:nvSpPr>
          <p:cNvPr id="30734" name="Rectangle 14"/>
          <p:cNvSpPr>
            <a:spLocks noChangeArrowheads="1"/>
          </p:cNvSpPr>
          <p:nvPr/>
        </p:nvSpPr>
        <p:spPr bwMode="auto">
          <a:xfrm>
            <a:off x="4787900" y="908050"/>
            <a:ext cx="3852863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ru-RU" altLang="ru-RU" sz="2200" b="1">
              <a:solidFill>
                <a:srgbClr val="000066"/>
              </a:solidFill>
            </a:endParaRPr>
          </a:p>
        </p:txBody>
      </p:sp>
      <p:sp>
        <p:nvSpPr>
          <p:cNvPr id="30735" name="Rectangle 15"/>
          <p:cNvSpPr>
            <a:spLocks noChangeArrowheads="1"/>
          </p:cNvSpPr>
          <p:nvPr/>
        </p:nvSpPr>
        <p:spPr bwMode="auto">
          <a:xfrm>
            <a:off x="323850" y="4076700"/>
            <a:ext cx="84963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ru-RU" altLang="ru-RU" sz="2200" b="1">
              <a:solidFill>
                <a:srgbClr val="000066"/>
              </a:solidFill>
            </a:endParaRPr>
          </a:p>
        </p:txBody>
      </p:sp>
      <p:sp>
        <p:nvSpPr>
          <p:cNvPr id="30736" name="Rectangle 16"/>
          <p:cNvSpPr>
            <a:spLocks noChangeArrowheads="1"/>
          </p:cNvSpPr>
          <p:nvPr/>
        </p:nvSpPr>
        <p:spPr bwMode="auto">
          <a:xfrm>
            <a:off x="323850" y="5661025"/>
            <a:ext cx="84963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ru-RU" altLang="ru-RU" sz="2200"/>
          </a:p>
        </p:txBody>
      </p:sp>
      <p:sp>
        <p:nvSpPr>
          <p:cNvPr id="30737" name="Rectangle 17"/>
          <p:cNvSpPr>
            <a:spLocks noChangeArrowheads="1"/>
          </p:cNvSpPr>
          <p:nvPr/>
        </p:nvSpPr>
        <p:spPr bwMode="auto">
          <a:xfrm>
            <a:off x="323850" y="4652963"/>
            <a:ext cx="8496300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ru-RU" altLang="ru-RU" sz="2200" b="1">
              <a:solidFill>
                <a:srgbClr val="000066"/>
              </a:solidFill>
            </a:endParaRPr>
          </a:p>
        </p:txBody>
      </p:sp>
      <p:sp>
        <p:nvSpPr>
          <p:cNvPr id="30738" name="Rectangle 18"/>
          <p:cNvSpPr>
            <a:spLocks noChangeArrowheads="1"/>
          </p:cNvSpPr>
          <p:nvPr/>
        </p:nvSpPr>
        <p:spPr bwMode="auto">
          <a:xfrm>
            <a:off x="0" y="225986"/>
            <a:ext cx="9144000" cy="1089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 algn="ctr">
              <a:lnSpc>
                <a:spcPct val="90000"/>
              </a:lnSpc>
            </a:pPr>
            <a:r>
              <a:rPr lang="ru-RU" alt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Во многих городах России и других стран существуют улицы, проспекты, площади, бульвары, парки, клубы и школы имени </a:t>
            </a:r>
            <a:r>
              <a:rPr lang="ru-RU" alt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Ю.А. Гагарина</a:t>
            </a:r>
            <a:endParaRPr lang="ru-RU" alt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30740" name="Picture 20" descr="0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88840"/>
            <a:ext cx="4608512" cy="34528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41" name="Text Box 21"/>
          <p:cNvSpPr txBox="1">
            <a:spLocks noChangeArrowheads="1"/>
          </p:cNvSpPr>
          <p:nvPr/>
        </p:nvSpPr>
        <p:spPr bwMode="auto">
          <a:xfrm>
            <a:off x="179513" y="5793631"/>
            <a:ext cx="446449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Парк им. Ю. </a:t>
            </a:r>
            <a:r>
              <a:rPr lang="ru-RU" alt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Гагарина</a:t>
            </a:r>
          </a:p>
          <a:p>
            <a:pPr algn="ctr"/>
            <a:r>
              <a:rPr lang="ru-RU" alt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ru-RU" alt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в Самаре</a:t>
            </a:r>
          </a:p>
        </p:txBody>
      </p:sp>
      <p:sp>
        <p:nvSpPr>
          <p:cNvPr id="30742" name="Text Box 22"/>
          <p:cNvSpPr txBox="1">
            <a:spLocks noChangeArrowheads="1"/>
          </p:cNvSpPr>
          <p:nvPr/>
        </p:nvSpPr>
        <p:spPr bwMode="auto">
          <a:xfrm>
            <a:off x="4787900" y="5661025"/>
            <a:ext cx="43561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Памятник </a:t>
            </a:r>
            <a:endParaRPr lang="ru-RU" altLang="ru-RU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algn="ctr"/>
            <a:r>
              <a:rPr lang="ru-RU" alt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Ю</a:t>
            </a:r>
            <a:r>
              <a:rPr lang="ru-RU" alt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. Гагарину в Москве</a:t>
            </a:r>
          </a:p>
        </p:txBody>
      </p:sp>
      <p:pic>
        <p:nvPicPr>
          <p:cNvPr id="30744" name="Picture 24" descr="Картинка 1 из 468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260" y="1772816"/>
            <a:ext cx="3743325" cy="36607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5104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9" name="Picture 5" descr="Картинка 7 из 468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29021"/>
            <a:ext cx="3177530" cy="49264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53" name="Rectangle 9"/>
          <p:cNvSpPr>
            <a:spLocks noGrp="1"/>
          </p:cNvSpPr>
          <p:nvPr>
            <p:ph type="ctrTitle"/>
          </p:nvPr>
        </p:nvSpPr>
        <p:spPr>
          <a:xfrm>
            <a:off x="1475656" y="5517232"/>
            <a:ext cx="2780978" cy="891679"/>
          </a:xfrm>
        </p:spPr>
        <p:txBody>
          <a:bodyPr/>
          <a:lstStyle/>
          <a:p>
            <a:r>
              <a:rPr lang="ru-RU" altLang="ru-RU" sz="2400" kern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  <a:ea typeface="+mn-ea"/>
                <a:cs typeface="+mn-cs"/>
              </a:rPr>
              <a:t>Памятник </a:t>
            </a:r>
            <a:br>
              <a:rPr lang="ru-RU" altLang="ru-RU" sz="2400" kern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  <a:ea typeface="+mn-ea"/>
                <a:cs typeface="+mn-cs"/>
              </a:rPr>
            </a:br>
            <a:r>
              <a:rPr lang="ru-RU" altLang="ru-RU" sz="2400" kern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  <a:ea typeface="+mn-ea"/>
                <a:cs typeface="+mn-cs"/>
              </a:rPr>
              <a:t>Ю. Гагарину </a:t>
            </a:r>
            <a:br>
              <a:rPr lang="ru-RU" altLang="ru-RU" sz="2400" kern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  <a:ea typeface="+mn-ea"/>
                <a:cs typeface="+mn-cs"/>
              </a:rPr>
            </a:br>
            <a:r>
              <a:rPr lang="ru-RU" altLang="ru-RU" sz="2400" kern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  <a:ea typeface="+mn-ea"/>
                <a:cs typeface="+mn-cs"/>
              </a:rPr>
              <a:t>в Харькове</a:t>
            </a:r>
          </a:p>
        </p:txBody>
      </p:sp>
      <p:sp>
        <p:nvSpPr>
          <p:cNvPr id="31754" name="Rectangle 10"/>
          <p:cNvSpPr>
            <a:spLocks noGrp="1"/>
          </p:cNvSpPr>
          <p:nvPr>
            <p:ph type="subTitle" idx="1"/>
          </p:nvPr>
        </p:nvSpPr>
        <p:spPr>
          <a:xfrm>
            <a:off x="4499992" y="5013176"/>
            <a:ext cx="4644008" cy="1844825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ru-RU" altLang="ru-RU" sz="2400" kern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Памятник </a:t>
            </a:r>
          </a:p>
          <a:p>
            <a:pPr>
              <a:spcBef>
                <a:spcPct val="0"/>
              </a:spcBef>
            </a:pPr>
            <a:r>
              <a:rPr lang="ru-RU" altLang="ru-RU" sz="2400" kern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Ю. Гагарину в </a:t>
            </a:r>
            <a:r>
              <a:rPr lang="ru-RU" altLang="ru-RU" sz="2400" kern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Саратове</a:t>
            </a:r>
          </a:p>
          <a:p>
            <a:pPr>
              <a:spcBef>
                <a:spcPct val="0"/>
              </a:spcBef>
            </a:pPr>
            <a:r>
              <a:rPr lang="ru-RU" altLang="ru-RU" sz="2400" kern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на </a:t>
            </a:r>
            <a:r>
              <a:rPr lang="ru-RU" altLang="ru-RU" sz="2400" kern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Набережной Космонавтов</a:t>
            </a:r>
            <a:endParaRPr lang="ru-RU" altLang="ru-RU" sz="2400" kern="1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31756" name="Picture 12" descr="Картинка 25 из 468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646" y="229021"/>
            <a:ext cx="3241304" cy="45332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1073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3"/>
          <p:cNvSpPr>
            <a:spLocks noGrp="1"/>
          </p:cNvSpPr>
          <p:nvPr>
            <p:ph type="body" idx="4294967295"/>
          </p:nvPr>
        </p:nvSpPr>
        <p:spPr>
          <a:xfrm>
            <a:off x="-43942" y="188640"/>
            <a:ext cx="9159255" cy="1556792"/>
          </a:xfrm>
        </p:spPr>
        <p:txBody>
          <a:bodyPr/>
          <a:lstStyle/>
          <a:p>
            <a:pPr algn="ctr"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r>
              <a:rPr lang="ru-RU" altLang="ru-RU" sz="2400" kern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В честь Юрия Гагарина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r>
              <a:rPr lang="ru-RU" altLang="ru-RU" sz="2400" kern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его родной город </a:t>
            </a:r>
            <a:r>
              <a:rPr lang="ru-RU" altLang="ru-RU" sz="2400" kern="1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Гжатск</a:t>
            </a:r>
            <a:r>
              <a:rPr lang="ru-RU" altLang="ru-RU" sz="2400" kern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r>
              <a:rPr lang="ru-RU" altLang="ru-RU" sz="2400" kern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был переименован в </a:t>
            </a:r>
            <a:r>
              <a:rPr lang="ru-RU" altLang="ru-RU" sz="2400" kern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город Гагарин </a:t>
            </a:r>
            <a:endParaRPr lang="ru-RU" altLang="ru-RU" sz="2400" kern="1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36869" name="Picture 5" descr="Картинка 18 из 17018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29"/>
          <a:stretch/>
        </p:blipFill>
        <p:spPr bwMode="auto">
          <a:xfrm>
            <a:off x="721554" y="1412776"/>
            <a:ext cx="7522854" cy="52489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495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684213" y="620713"/>
            <a:ext cx="8229600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Arial" charset="0"/>
              <a:buNone/>
            </a:pPr>
            <a:endParaRPr lang="ru-RU" altLang="ru-RU" sz="2000"/>
          </a:p>
        </p:txBody>
      </p:sp>
      <p:sp>
        <p:nvSpPr>
          <p:cNvPr id="37900" name="Rectangle 12"/>
          <p:cNvSpPr>
            <a:spLocks noChangeArrowheads="1"/>
          </p:cNvSpPr>
          <p:nvPr/>
        </p:nvSpPr>
        <p:spPr bwMode="auto">
          <a:xfrm>
            <a:off x="3708400" y="620713"/>
            <a:ext cx="5040313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ru-RU" altLang="ru-RU" sz="2200" b="1">
              <a:solidFill>
                <a:srgbClr val="000066"/>
              </a:solidFill>
            </a:endParaRPr>
          </a:p>
        </p:txBody>
      </p:sp>
      <p:sp>
        <p:nvSpPr>
          <p:cNvPr id="37902" name="Rectangle 14"/>
          <p:cNvSpPr>
            <a:spLocks noChangeArrowheads="1"/>
          </p:cNvSpPr>
          <p:nvPr/>
        </p:nvSpPr>
        <p:spPr bwMode="auto">
          <a:xfrm>
            <a:off x="4787900" y="908050"/>
            <a:ext cx="3852863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ru-RU" altLang="ru-RU" sz="2200" b="1">
              <a:solidFill>
                <a:srgbClr val="000066"/>
              </a:solidFill>
            </a:endParaRPr>
          </a:p>
        </p:txBody>
      </p:sp>
      <p:sp>
        <p:nvSpPr>
          <p:cNvPr id="37903" name="Rectangle 15"/>
          <p:cNvSpPr>
            <a:spLocks noChangeArrowheads="1"/>
          </p:cNvSpPr>
          <p:nvPr/>
        </p:nvSpPr>
        <p:spPr bwMode="auto">
          <a:xfrm>
            <a:off x="323850" y="4076700"/>
            <a:ext cx="84963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ru-RU" altLang="ru-RU" sz="2200" b="1">
              <a:solidFill>
                <a:srgbClr val="000066"/>
              </a:solidFill>
            </a:endParaRPr>
          </a:p>
        </p:txBody>
      </p:sp>
      <p:sp>
        <p:nvSpPr>
          <p:cNvPr id="37904" name="Rectangle 16"/>
          <p:cNvSpPr>
            <a:spLocks noChangeArrowheads="1"/>
          </p:cNvSpPr>
          <p:nvPr/>
        </p:nvSpPr>
        <p:spPr bwMode="auto">
          <a:xfrm>
            <a:off x="323850" y="5661025"/>
            <a:ext cx="84963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ru-RU" altLang="ru-RU" sz="2200"/>
          </a:p>
        </p:txBody>
      </p:sp>
      <p:sp>
        <p:nvSpPr>
          <p:cNvPr id="37905" name="Rectangle 17"/>
          <p:cNvSpPr>
            <a:spLocks noChangeArrowheads="1"/>
          </p:cNvSpPr>
          <p:nvPr/>
        </p:nvSpPr>
        <p:spPr bwMode="auto">
          <a:xfrm>
            <a:off x="323850" y="4652963"/>
            <a:ext cx="8496300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ru-RU" altLang="ru-RU" sz="2200" b="1">
              <a:solidFill>
                <a:srgbClr val="000066"/>
              </a:solidFill>
            </a:endParaRPr>
          </a:p>
        </p:txBody>
      </p:sp>
      <p:sp>
        <p:nvSpPr>
          <p:cNvPr id="37906" name="Rectangle 18"/>
          <p:cNvSpPr>
            <a:spLocks noChangeArrowheads="1"/>
          </p:cNvSpPr>
          <p:nvPr/>
        </p:nvSpPr>
        <p:spPr bwMode="auto">
          <a:xfrm>
            <a:off x="0" y="125526"/>
            <a:ext cx="9108503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alt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Его имя навсегда осталось в Космосе: один из крупнейших (диаметр 250 км) кратеров на обратной стороне Луны </a:t>
            </a:r>
            <a:r>
              <a:rPr lang="ru-RU" alt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носит </a:t>
            </a:r>
            <a:r>
              <a:rPr lang="ru-RU" alt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имя Гагарин. </a:t>
            </a:r>
          </a:p>
          <a:p>
            <a:pPr algn="ctr">
              <a:lnSpc>
                <a:spcPct val="90000"/>
              </a:lnSpc>
            </a:pPr>
            <a:r>
              <a:rPr lang="ru-RU" alt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И что символично - он расположен между кратером Циолковский и Морем </a:t>
            </a:r>
            <a:r>
              <a:rPr lang="ru-RU" alt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Мечты </a:t>
            </a:r>
            <a:endParaRPr lang="ru-RU" alt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37907" name="Picture 19" descr="64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906" y="2052611"/>
            <a:ext cx="6322422" cy="46062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545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3"/>
          <p:cNvSpPr>
            <a:spLocks noGrp="1"/>
          </p:cNvSpPr>
          <p:nvPr>
            <p:ph type="body" idx="4294967295"/>
          </p:nvPr>
        </p:nvSpPr>
        <p:spPr>
          <a:xfrm>
            <a:off x="-108520" y="476672"/>
            <a:ext cx="9252520" cy="1656184"/>
          </a:xfrm>
        </p:spPr>
        <p:txBody>
          <a:bodyPr/>
          <a:lstStyle/>
          <a:p>
            <a:pPr algn="ctr"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r>
              <a:rPr lang="ru-RU" altLang="ru-RU" sz="2400" kern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Существует также Кубок Гагарина, главный трофей Континентальной хоккейной </a:t>
            </a:r>
            <a:r>
              <a:rPr lang="ru-RU" altLang="ru-RU" sz="2400" kern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лиги</a:t>
            </a:r>
            <a:endParaRPr lang="ru-RU" altLang="ru-RU" sz="2400" kern="1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38917" name="Picture 5" descr="Картинка 11 из 74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844824"/>
            <a:ext cx="4313237" cy="32353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9" name="Picture 7" descr="Картинка 8 из 74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44824"/>
            <a:ext cx="3455987" cy="46085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845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684213" y="620713"/>
            <a:ext cx="8229600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Arial" charset="0"/>
              <a:buNone/>
            </a:pPr>
            <a:endParaRPr lang="ru-RU" altLang="ru-RU" sz="2000"/>
          </a:p>
        </p:txBody>
      </p:sp>
      <p:sp>
        <p:nvSpPr>
          <p:cNvPr id="39948" name="Rectangle 12"/>
          <p:cNvSpPr>
            <a:spLocks noChangeArrowheads="1"/>
          </p:cNvSpPr>
          <p:nvPr/>
        </p:nvSpPr>
        <p:spPr bwMode="auto">
          <a:xfrm>
            <a:off x="3708400" y="620713"/>
            <a:ext cx="5040313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ru-RU" altLang="ru-RU" sz="2200" b="1">
              <a:solidFill>
                <a:srgbClr val="000066"/>
              </a:solidFill>
            </a:endParaRPr>
          </a:p>
        </p:txBody>
      </p:sp>
      <p:sp>
        <p:nvSpPr>
          <p:cNvPr id="39950" name="Rectangle 14"/>
          <p:cNvSpPr>
            <a:spLocks noChangeArrowheads="1"/>
          </p:cNvSpPr>
          <p:nvPr/>
        </p:nvSpPr>
        <p:spPr bwMode="auto">
          <a:xfrm>
            <a:off x="4787900" y="908050"/>
            <a:ext cx="3852863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ru-RU" altLang="ru-RU" sz="2200" b="1">
              <a:solidFill>
                <a:srgbClr val="000066"/>
              </a:solidFill>
            </a:endParaRPr>
          </a:p>
        </p:txBody>
      </p:sp>
      <p:sp>
        <p:nvSpPr>
          <p:cNvPr id="39951" name="Rectangle 15"/>
          <p:cNvSpPr>
            <a:spLocks noChangeArrowheads="1"/>
          </p:cNvSpPr>
          <p:nvPr/>
        </p:nvSpPr>
        <p:spPr bwMode="auto">
          <a:xfrm>
            <a:off x="323850" y="4076700"/>
            <a:ext cx="84963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ru-RU" altLang="ru-RU" sz="2200" b="1">
              <a:solidFill>
                <a:srgbClr val="000066"/>
              </a:solidFill>
            </a:endParaRPr>
          </a:p>
        </p:txBody>
      </p:sp>
      <p:sp>
        <p:nvSpPr>
          <p:cNvPr id="39952" name="Rectangle 16"/>
          <p:cNvSpPr>
            <a:spLocks noChangeArrowheads="1"/>
          </p:cNvSpPr>
          <p:nvPr/>
        </p:nvSpPr>
        <p:spPr bwMode="auto">
          <a:xfrm>
            <a:off x="323850" y="5661025"/>
            <a:ext cx="84963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ru-RU" altLang="ru-RU" sz="2200"/>
          </a:p>
        </p:txBody>
      </p:sp>
      <p:sp>
        <p:nvSpPr>
          <p:cNvPr id="39953" name="Rectangle 17"/>
          <p:cNvSpPr>
            <a:spLocks noChangeArrowheads="1"/>
          </p:cNvSpPr>
          <p:nvPr/>
        </p:nvSpPr>
        <p:spPr bwMode="auto">
          <a:xfrm>
            <a:off x="323850" y="4652963"/>
            <a:ext cx="8496300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ru-RU" altLang="ru-RU" sz="2200" b="1">
              <a:solidFill>
                <a:srgbClr val="000066"/>
              </a:solidFill>
            </a:endParaRPr>
          </a:p>
        </p:txBody>
      </p:sp>
      <p:sp>
        <p:nvSpPr>
          <p:cNvPr id="39954" name="Rectangle 18"/>
          <p:cNvSpPr>
            <a:spLocks noChangeArrowheads="1"/>
          </p:cNvSpPr>
          <p:nvPr/>
        </p:nvSpPr>
        <p:spPr bwMode="auto">
          <a:xfrm>
            <a:off x="0" y="265997"/>
            <a:ext cx="9144000" cy="1397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endParaRPr lang="ru-RU" altLang="ru-RU" sz="2000" b="1" dirty="0">
              <a:solidFill>
                <a:srgbClr val="000066"/>
              </a:solidFill>
            </a:endParaRPr>
          </a:p>
          <a:p>
            <a:pPr marL="342900" indent="-342900" algn="ctr">
              <a:lnSpc>
                <a:spcPct val="90000"/>
              </a:lnSpc>
            </a:pPr>
            <a:r>
              <a:rPr lang="ru-RU" alt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В честь Юрия Гагарина названо </a:t>
            </a:r>
          </a:p>
          <a:p>
            <a:pPr marL="342900" indent="-342900" algn="ctr">
              <a:lnSpc>
                <a:spcPct val="90000"/>
              </a:lnSpc>
            </a:pPr>
            <a:r>
              <a:rPr lang="ru-RU" alt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научно-исследовательское судно </a:t>
            </a:r>
          </a:p>
          <a:p>
            <a:pPr marL="342900" indent="-342900" algn="ctr">
              <a:lnSpc>
                <a:spcPct val="90000"/>
              </a:lnSpc>
            </a:pPr>
            <a:r>
              <a:rPr lang="ru-RU" alt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«Космонавт Юрий Гагарин»</a:t>
            </a:r>
          </a:p>
        </p:txBody>
      </p:sp>
      <p:pic>
        <p:nvPicPr>
          <p:cNvPr id="39957" name="Picture 21" descr="Картинка 3 из 116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531" y="1772816"/>
            <a:ext cx="7436885" cy="48965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5208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0806" y="836712"/>
            <a:ext cx="522007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1 </a:t>
            </a:r>
            <a:r>
              <a:rPr lang="ru-RU" alt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сентября 1941 года, </a:t>
            </a:r>
            <a:endParaRPr lang="ru-RU" altLang="ru-RU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algn="ctr"/>
            <a:r>
              <a:rPr lang="ru-RU" alt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пошёл </a:t>
            </a:r>
            <a:r>
              <a:rPr lang="ru-RU" alt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в школу, но </a:t>
            </a:r>
            <a:endParaRPr lang="ru-RU" altLang="ru-RU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algn="ctr"/>
            <a:r>
              <a:rPr lang="ru-RU" alt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12 </a:t>
            </a:r>
            <a:r>
              <a:rPr lang="ru-RU" alt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октября деревню заняли немцы и учёба прервалась. </a:t>
            </a:r>
          </a:p>
          <a:p>
            <a:pPr algn="ctr"/>
            <a:r>
              <a:rPr lang="ru-RU" alt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ru-RU" alt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Два года деревня была оккупирована немцами. </a:t>
            </a:r>
          </a:p>
          <a:p>
            <a:pPr algn="ctr"/>
            <a:r>
              <a:rPr lang="ru-RU" alt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9 </a:t>
            </a:r>
            <a:r>
              <a:rPr lang="ru-RU" alt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апреля 1943 года, деревню освободила Красная армия, и учёба в школе возобновилась </a:t>
            </a:r>
            <a:endParaRPr lang="ru-RU" dirty="0"/>
          </a:p>
        </p:txBody>
      </p:sp>
      <p:pic>
        <p:nvPicPr>
          <p:cNvPr id="18434" name="Picture 2" descr="https://im0-tub-ru.yandex.net/i?id=9c13fbec7f11278e9bfc632f6c9a03e0-l&amp;n=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503" y="876697"/>
            <a:ext cx="3575977" cy="57266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4630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204864"/>
            <a:ext cx="4985911" cy="1224136"/>
          </a:xfrm>
        </p:spPr>
        <p:txBody>
          <a:bodyPr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2400" b="0" kern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ookman Old Style" panose="02050604050505020204" pitchFamily="18" charset="0"/>
                <a:ea typeface="+mn-ea"/>
                <a:cs typeface="+mn-cs"/>
              </a:rPr>
              <a:t>О-6 </a:t>
            </a:r>
            <a:r>
              <a:rPr lang="ru-RU" sz="2400" b="0" kern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ookman Old Style" panose="02050604050505020204" pitchFamily="18" charset="0"/>
                <a:ea typeface="+mn-ea"/>
                <a:cs typeface="+mn-cs"/>
              </a:rPr>
              <a:t>Д50</a:t>
            </a:r>
            <a:br>
              <a:rPr lang="ru-RU" sz="2400" b="0" kern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ookman Old Style" panose="02050604050505020204" pitchFamily="18" charset="0"/>
                <a:ea typeface="+mn-ea"/>
                <a:cs typeface="+mn-cs"/>
              </a:rPr>
            </a:br>
            <a:r>
              <a:rPr lang="ru-RU" sz="2400" b="0" kern="1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ookman Old Style" panose="02050604050505020204" pitchFamily="18" charset="0"/>
                <a:ea typeface="+mn-ea"/>
                <a:cs typeface="+mn-cs"/>
              </a:rPr>
              <a:t>Дихтярь</a:t>
            </a:r>
            <a:r>
              <a:rPr lang="ru-RU" sz="2400" b="0" kern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ookman Old Style" panose="02050604050505020204" pitchFamily="18" charset="0"/>
                <a:ea typeface="+mn-ea"/>
                <a:cs typeface="+mn-cs"/>
              </a:rPr>
              <a:t> </a:t>
            </a:r>
            <a:r>
              <a:rPr lang="ru-RU" sz="2400" b="0" kern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ookman Old Style" panose="02050604050505020204" pitchFamily="18" charset="0"/>
                <a:ea typeface="+mn-ea"/>
                <a:cs typeface="+mn-cs"/>
              </a:rPr>
              <a:t>А. Жизнь – </a:t>
            </a:r>
            <a:br>
              <a:rPr lang="ru-RU" sz="2400" b="0" kern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ookman Old Style" panose="02050604050505020204" pitchFamily="18" charset="0"/>
                <a:ea typeface="+mn-ea"/>
                <a:cs typeface="+mn-cs"/>
              </a:rPr>
            </a:br>
            <a:r>
              <a:rPr lang="ru-RU" sz="2400" b="0" kern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ookman Old Style" panose="02050604050505020204" pitchFamily="18" charset="0"/>
                <a:ea typeface="+mn-ea"/>
                <a:cs typeface="+mn-cs"/>
              </a:rPr>
              <a:t>прекрасное </a:t>
            </a:r>
            <a:r>
              <a:rPr lang="ru-RU" sz="2400" b="0" kern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ookman Old Style" panose="02050604050505020204" pitchFamily="18" charset="0"/>
                <a:ea typeface="+mn-ea"/>
                <a:cs typeface="+mn-cs"/>
              </a:rPr>
              <a:t>мгновенье /А. </a:t>
            </a:r>
            <a:r>
              <a:rPr lang="ru-RU" sz="2400" b="0" kern="1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ookman Old Style" panose="02050604050505020204" pitchFamily="18" charset="0"/>
                <a:ea typeface="+mn-ea"/>
                <a:cs typeface="+mn-cs"/>
              </a:rPr>
              <a:t>Дихтярь</a:t>
            </a:r>
            <a:r>
              <a:rPr lang="ru-RU" sz="2400" b="0" kern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ookman Old Style" panose="02050604050505020204" pitchFamily="18" charset="0"/>
                <a:ea typeface="+mn-ea"/>
                <a:cs typeface="+mn-cs"/>
              </a:rPr>
              <a:t>. - М.: Молодая гвардия, 1975. - 320 с., ил.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0742" y="3312368"/>
            <a:ext cx="5473386" cy="3573016"/>
          </a:xfrm>
        </p:spPr>
        <p:txBody>
          <a:bodyPr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2400" kern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ookman Old Style" panose="02050604050505020204" pitchFamily="18" charset="0"/>
              </a:rPr>
              <a:t>Документальная </a:t>
            </a:r>
            <a:r>
              <a:rPr lang="ru-RU" sz="2400" kern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ookman Old Style" panose="02050604050505020204" pitchFamily="18" charset="0"/>
              </a:rPr>
              <a:t>композиция</a:t>
            </a:r>
            <a:r>
              <a:rPr lang="ru-RU" sz="2400" kern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ookman Old Style" panose="02050604050505020204" pitchFamily="18" charset="0"/>
              </a:rPr>
              <a:t>.</a:t>
            </a: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2400" kern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ookman Old Style" panose="02050604050505020204" pitchFamily="18" charset="0"/>
              </a:rPr>
              <a:t> </a:t>
            </a:r>
            <a:r>
              <a:rPr lang="ru-RU" sz="2400" kern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ookman Old Style" panose="02050604050505020204" pitchFamily="18" charset="0"/>
              </a:rPr>
              <a:t>О первопроходце космоса</a:t>
            </a:r>
            <a:r>
              <a:rPr lang="ru-RU" sz="2400" kern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ookman Old Style" panose="02050604050505020204" pitchFamily="18" charset="0"/>
              </a:rPr>
              <a:t>,</a:t>
            </a: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2400" kern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ookman Old Style" panose="02050604050505020204" pitchFamily="18" charset="0"/>
              </a:rPr>
              <a:t> </a:t>
            </a:r>
            <a:r>
              <a:rPr lang="ru-RU" sz="2400" kern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ookman Old Style" panose="02050604050505020204" pitchFamily="18" charset="0"/>
              </a:rPr>
              <a:t>Герое Советского Союза, летчике-космонавте </a:t>
            </a:r>
            <a:endParaRPr lang="ru-RU" sz="2400" kern="12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latin typeface="Bookman Old Style" panose="02050604050505020204" pitchFamily="18" charset="0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2400" kern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ookman Old Style" panose="02050604050505020204" pitchFamily="18" charset="0"/>
              </a:rPr>
              <a:t>Юрии </a:t>
            </a:r>
            <a:r>
              <a:rPr lang="ru-RU" sz="2400" kern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ookman Old Style" panose="02050604050505020204" pitchFamily="18" charset="0"/>
              </a:rPr>
              <a:t>Гагарине рассказывают на страницах этой </a:t>
            </a:r>
            <a:r>
              <a:rPr lang="ru-RU" sz="2400" kern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ookman Old Style" panose="02050604050505020204" pitchFamily="18" charset="0"/>
              </a:rPr>
              <a:t>книги, </a:t>
            </a:r>
            <a:r>
              <a:rPr lang="ru-RU" sz="2400" kern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ookman Old Style" panose="02050604050505020204" pitchFamily="18" charset="0"/>
              </a:rPr>
              <a:t>его близкие, друзья, товарищи по работе. Перед читателем проходит вся яркая и прекрасная жизнь </a:t>
            </a:r>
            <a:r>
              <a:rPr lang="ru-RU" sz="2400" kern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ookman Old Style" panose="02050604050505020204" pitchFamily="18" charset="0"/>
              </a:rPr>
              <a:t>Ю. Гагарина</a:t>
            </a:r>
            <a:endParaRPr lang="ru-RU" sz="2800" dirty="0"/>
          </a:p>
        </p:txBody>
      </p:sp>
      <p:pic>
        <p:nvPicPr>
          <p:cNvPr id="7170" name="Picture 2" descr="D:\Алена\скан для Еглевской\д - 0021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59" t="904" r="25570" b="30214"/>
          <a:stretch>
            <a:fillRect/>
          </a:stretch>
        </p:blipFill>
        <p:spPr bwMode="auto">
          <a:xfrm>
            <a:off x="5796136" y="1628800"/>
            <a:ext cx="2999761" cy="41548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 descr="http://www.bsaa.edu.ru/images/logo_BGA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742" y="70475"/>
            <a:ext cx="1044386" cy="1055801"/>
          </a:xfrm>
          <a:prstGeom prst="rect">
            <a:avLst/>
          </a:prstGeom>
          <a:noFill/>
        </p:spPr>
      </p:pic>
      <p:sp>
        <p:nvSpPr>
          <p:cNvPr id="7" name="Горизонтальный свиток 6"/>
          <p:cNvSpPr/>
          <p:nvPr/>
        </p:nvSpPr>
        <p:spPr>
          <a:xfrm>
            <a:off x="1403648" y="70475"/>
            <a:ext cx="7524328" cy="1412776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Эта книга находится в библиотечном фонде Белгородского ГАУ</a:t>
            </a:r>
          </a:p>
        </p:txBody>
      </p:sp>
    </p:spTree>
    <p:extLst>
      <p:ext uri="{BB962C8B-B14F-4D97-AF65-F5344CB8AC3E}">
        <p14:creationId xmlns:p14="http://schemas.microsoft.com/office/powerpoint/2010/main" val="178819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76672"/>
            <a:ext cx="478802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Имя 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Ю. Гагарина 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уже давно стало нарицательным для людей в какой-либо области деятельности наравне 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с именем мореплавателя 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Христофора Колумба. 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Жизненным девизом</a:t>
            </a:r>
          </a:p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 Юрия Гагарина 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стала фраза, записанная им в дневнике незадолго до 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гибели,12 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марта: </a:t>
            </a:r>
            <a:endParaRPr lang="ru-RU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«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Нет у меня сильнее влечения, чем желание летать. Летчик должен летать. Всегда летать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»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12290" name="Picture 2" descr="https://im0-tub-ru.yandex.net/i?id=dcb648db1e913229af1486512ce3fbd9-srl&amp;n=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76672"/>
            <a:ext cx="3994616" cy="53143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9369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6" name="WordArt 6"/>
          <p:cNvSpPr>
            <a:spLocks noChangeArrowheads="1" noChangeShapeType="1" noTextEdit="1"/>
          </p:cNvSpPr>
          <p:nvPr/>
        </p:nvSpPr>
        <p:spPr bwMode="auto">
          <a:xfrm>
            <a:off x="323528" y="260648"/>
            <a:ext cx="8629700" cy="1584176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buFont typeface="Arial" charset="0"/>
              <a:buNone/>
            </a:pPr>
            <a:r>
              <a:rPr lang="ru-RU" sz="7500" dirty="0">
                <a:ln w="18415" cmpd="sng">
                  <a:solidFill>
                    <a:schemeClr val="accent2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Память о нём </a:t>
            </a:r>
          </a:p>
          <a:p>
            <a:pPr algn="ctr">
              <a:buFont typeface="Arial" charset="0"/>
              <a:buNone/>
            </a:pPr>
            <a:r>
              <a:rPr lang="ru-RU" sz="7500" dirty="0">
                <a:ln w="18415" cmpd="sng">
                  <a:solidFill>
                    <a:schemeClr val="accent2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жива в сердцах людей !</a:t>
            </a:r>
          </a:p>
        </p:txBody>
      </p:sp>
      <p:pic>
        <p:nvPicPr>
          <p:cNvPr id="40970" name="Picture 10" descr="%D0%97%D0%B0%D0%BF%D0%B8%D1%81%D0%BA%D0%B0_%D0%93%D0%B0%D0%B3%D0%B0%D1%80%D0%B8%D0%BD%D0%B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5" b="12241"/>
          <a:stretch>
            <a:fillRect/>
          </a:stretch>
        </p:blipFill>
        <p:spPr bwMode="auto">
          <a:xfrm>
            <a:off x="183331" y="2139727"/>
            <a:ext cx="5256213" cy="30956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https://pp.userapi.com/c836220/v836220478/2bc2c/c9drwNoI2s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68144" y="2132856"/>
            <a:ext cx="3013076" cy="45364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349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/>
          </p:cNvSpPr>
          <p:nvPr>
            <p:ph type="body" idx="4294967295"/>
          </p:nvPr>
        </p:nvSpPr>
        <p:spPr>
          <a:xfrm>
            <a:off x="0" y="3573463"/>
            <a:ext cx="8229600" cy="3057525"/>
          </a:xfrm>
        </p:spPr>
        <p:txBody>
          <a:bodyPr/>
          <a:lstStyle/>
          <a:p>
            <a:pPr>
              <a:lnSpc>
                <a:spcPct val="90000"/>
              </a:lnSpc>
              <a:buFont typeface="Arial" charset="0"/>
              <a:buNone/>
            </a:pPr>
            <a:endParaRPr lang="ru-RU" altLang="ru-RU" sz="2800" dirty="0" smtClean="0">
              <a:solidFill>
                <a:srgbClr val="0033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90000"/>
              </a:lnSpc>
              <a:buFont typeface="Arial" charset="0"/>
              <a:buNone/>
            </a:pPr>
            <a:endParaRPr lang="ru-RU" altLang="ru-RU" sz="2800" dirty="0" smtClean="0">
              <a:solidFill>
                <a:srgbClr val="0033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90000"/>
              </a:lnSpc>
              <a:buFont typeface="Arial" charset="0"/>
              <a:buNone/>
            </a:pPr>
            <a:endParaRPr lang="ru-RU" altLang="ru-RU" sz="2800" dirty="0" smtClean="0">
              <a:solidFill>
                <a:srgbClr val="0033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5013176"/>
            <a:ext cx="9144000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altLang="ru-RU" dirty="0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  <a:r>
              <a:rPr lang="ru-RU" alt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24 мая 1945 года, семья Гагариных переехала </a:t>
            </a:r>
            <a:endParaRPr lang="ru-RU" altLang="ru-RU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algn="ctr">
              <a:lnSpc>
                <a:spcPct val="90000"/>
              </a:lnSpc>
            </a:pPr>
            <a:r>
              <a:rPr lang="ru-RU" alt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в </a:t>
            </a:r>
            <a:r>
              <a:rPr lang="ru-RU" alt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Гжатск</a:t>
            </a:r>
            <a:r>
              <a:rPr lang="ru-RU" alt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 (ныне Гагарин). </a:t>
            </a:r>
            <a:endParaRPr lang="ru-RU" altLang="ru-RU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algn="ctr">
              <a:lnSpc>
                <a:spcPct val="90000"/>
              </a:lnSpc>
            </a:pPr>
            <a:r>
              <a:rPr lang="ru-RU" alt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В </a:t>
            </a:r>
            <a:r>
              <a:rPr lang="ru-RU" alt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мае 1949 года </a:t>
            </a:r>
            <a:r>
              <a:rPr lang="ru-RU" alt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Юрий Гагарин </a:t>
            </a:r>
            <a:r>
              <a:rPr lang="ru-RU" alt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окончил шестой класс </a:t>
            </a:r>
            <a:r>
              <a:rPr lang="ru-RU" alt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Гжатской</a:t>
            </a:r>
            <a:r>
              <a:rPr lang="ru-RU" alt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 средней школы </a:t>
            </a:r>
          </a:p>
        </p:txBody>
      </p:sp>
      <p:pic>
        <p:nvPicPr>
          <p:cNvPr id="17413" name="Picture 5" descr="Картинка 2 из 564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" t="1" b="3638"/>
          <a:stretch/>
        </p:blipFill>
        <p:spPr bwMode="auto">
          <a:xfrm>
            <a:off x="971141" y="260649"/>
            <a:ext cx="7201719" cy="46543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7700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26276"/>
            <a:ext cx="4698268" cy="1499766"/>
          </a:xfrm>
        </p:spPr>
        <p:txBody>
          <a:bodyPr>
            <a:noAutofit/>
          </a:bodyPr>
          <a:lstStyle/>
          <a:p>
            <a:pPr algn="ctr"/>
            <a:r>
              <a:rPr lang="ru-RU" sz="2400" b="0" kern="1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ookman Old Style" panose="02050604050505020204" pitchFamily="18" charset="0"/>
                <a:ea typeface="+mn-ea"/>
                <a:cs typeface="+mn-cs"/>
              </a:rPr>
              <a:t>Мозгунова</a:t>
            </a:r>
            <a:r>
              <a:rPr lang="ru-RU" sz="2400" b="0" kern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ookman Old Style" panose="02050604050505020204" pitchFamily="18" charset="0"/>
                <a:ea typeface="+mn-ea"/>
                <a:cs typeface="+mn-cs"/>
              </a:rPr>
              <a:t> Г. Родовые корни / Г. </a:t>
            </a:r>
            <a:r>
              <a:rPr lang="ru-RU" sz="2400" b="0" kern="1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ookman Old Style" panose="02050604050505020204" pitchFamily="18" charset="0"/>
                <a:ea typeface="+mn-ea"/>
                <a:cs typeface="+mn-cs"/>
              </a:rPr>
              <a:t>Мозгунова</a:t>
            </a:r>
            <a:r>
              <a:rPr lang="ru-RU" sz="2400" b="0" kern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ookman Old Style" panose="02050604050505020204" pitchFamily="18" charset="0"/>
                <a:ea typeface="+mn-ea"/>
                <a:cs typeface="+mn-cs"/>
              </a:rPr>
              <a:t> // Родина. – 2011. - №4. – С.45-50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59262" y="2924944"/>
            <a:ext cx="4788802" cy="3201219"/>
          </a:xfrm>
        </p:spPr>
        <p:txBody>
          <a:bodyPr>
            <a:noAutofit/>
          </a:bodyPr>
          <a:lstStyle/>
          <a:p>
            <a:pPr algn="ctr">
              <a:spcBef>
                <a:spcPct val="0"/>
              </a:spcBef>
            </a:pPr>
            <a:r>
              <a:rPr lang="ru-RU" sz="2400" kern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ookman Old Style" panose="02050604050505020204" pitchFamily="18" charset="0"/>
              </a:rPr>
              <a:t>В статье Галины </a:t>
            </a:r>
            <a:r>
              <a:rPr lang="ru-RU" sz="2400" kern="1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ookman Old Style" panose="02050604050505020204" pitchFamily="18" charset="0"/>
              </a:rPr>
              <a:t>Мозгуновой</a:t>
            </a:r>
            <a:r>
              <a:rPr lang="ru-RU" sz="2400" kern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ookman Old Style" panose="02050604050505020204" pitchFamily="18" charset="0"/>
              </a:rPr>
              <a:t>  описывается родословная Юрия Алексеевича Гагарина, начало которой идет от деда будущего космонавта </a:t>
            </a:r>
            <a:r>
              <a:rPr lang="ru-RU" sz="2400" kern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ookman Old Style" panose="02050604050505020204" pitchFamily="18" charset="0"/>
              </a:rPr>
              <a:t> – </a:t>
            </a:r>
            <a:r>
              <a:rPr lang="ru-RU" sz="2400" kern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ookman Old Style" panose="02050604050505020204" pitchFamily="18" charset="0"/>
              </a:rPr>
              <a:t>Ивана Фёдоровича Гагарина. </a:t>
            </a:r>
            <a:r>
              <a:rPr lang="ru-RU" sz="2400" kern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ookman Old Style" panose="02050604050505020204" pitchFamily="18" charset="0"/>
              </a:rPr>
              <a:t>Впоследствии </a:t>
            </a:r>
            <a:r>
              <a:rPr lang="ru-RU" sz="2400" kern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ookman Old Style" panose="02050604050505020204" pitchFamily="18" charset="0"/>
              </a:rPr>
              <a:t>фамилия Гагариных будет известна во всем </a:t>
            </a:r>
            <a:r>
              <a:rPr lang="ru-RU" sz="2400" kern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Bookman Old Style" panose="02050604050505020204" pitchFamily="18" charset="0"/>
              </a:rPr>
              <a:t>мире</a:t>
            </a:r>
            <a:endParaRPr lang="ru-RU" sz="2400" kern="1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2291" name="Picture 3" descr="D:\Алена\скан для Еглевской\д - 0001.tif"/>
          <p:cNvPicPr>
            <a:picLocks noChangeAspect="1" noChangeArrowheads="1"/>
          </p:cNvPicPr>
          <p:nvPr/>
        </p:nvPicPr>
        <p:blipFill>
          <a:blip r:embed="rId2" cstate="print"/>
          <a:srcRect l="1927" b="5281"/>
          <a:stretch>
            <a:fillRect/>
          </a:stretch>
        </p:blipFill>
        <p:spPr bwMode="auto">
          <a:xfrm>
            <a:off x="5383426" y="1556792"/>
            <a:ext cx="3480058" cy="45365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292" name="Picture 4" descr="D:\Алена\скан для Еглевской\д - 0007.tif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981" t="5099" b="922"/>
          <a:stretch>
            <a:fillRect/>
          </a:stretch>
        </p:blipFill>
        <p:spPr bwMode="auto">
          <a:xfrm>
            <a:off x="5832648" y="2564904"/>
            <a:ext cx="3059832" cy="41486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Горизонтальный свиток 5"/>
          <p:cNvSpPr/>
          <p:nvPr/>
        </p:nvSpPr>
        <p:spPr>
          <a:xfrm>
            <a:off x="1403648" y="70475"/>
            <a:ext cx="7488832" cy="1268760"/>
          </a:xfrm>
          <a:prstGeom prst="horizontalScroll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chemeClr val="accent5">
                  <a:lumMod val="50000"/>
                </a:schemeClr>
              </a:solidFill>
              <a:latin typeface="Comic Sans MS" pitchFamily="66" charset="0"/>
            </a:endParaRPr>
          </a:p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Эту статью можно прочесть в библиотечном фонде Белгородского ГАУ </a:t>
            </a:r>
          </a:p>
          <a:p>
            <a:pPr algn="ctr"/>
            <a:endParaRPr lang="ru-RU" b="1" dirty="0" smtClean="0">
              <a:solidFill>
                <a:schemeClr val="accent5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7" name="Picture 2" descr="http://www.bsaa.edu.ru/images/logo_BGAY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83434"/>
            <a:ext cx="1044386" cy="10558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7762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&amp;Bcy;&amp;ycy;&amp;vcy;&amp;shcy;&amp;acy;&amp;yacy; &amp;shcy;&amp;kcy;&amp;ocy;&amp;lcy;&amp;acy;, &amp;vcy; &amp;kcy;&amp;ocy;&amp;tcy;&amp;ocy;&amp;rcy;&amp;ocy;&amp;jcy; &amp;ucy;&amp;chcy;&amp;icy;&amp;lcy;&amp;scy;&amp;yacy; &amp;YUcy;&amp;rcy;&amp;icy;&amp;jcy; &amp;Gcy;&amp;acy;&amp;gcy;&amp;acy;&amp;rcy;&amp;icy;&amp;ncy;, &amp;scy;&amp;iecy;&amp;jcy;&amp;chcy;&amp;acy;&amp;scy; &amp;Dcy;&amp;ocy;&amp;mcy; &amp;tcy;&amp;vcy;&amp;ocy;&amp;rcy;&amp;chcy;&amp;iecy;&amp;scy;&amp;tcy;&amp;vcy;&amp;acy; (&amp;Gcy;&amp;zhcy;&amp;acy;&amp;tcy;&amp;scy;&amp;kcy;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0982" y="260648"/>
            <a:ext cx="7242035" cy="48245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0" y="5373216"/>
            <a:ext cx="9144000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Бывшая школа в городе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Гжатске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, в которой учился Юрий Алексеевич Гагарин </a:t>
            </a:r>
          </a:p>
          <a:p>
            <a:pPr algn="ctr">
              <a:lnSpc>
                <a:spcPct val="90000"/>
              </a:lnSpc>
            </a:pP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(сейчас является домом творчества)</a:t>
            </a:r>
          </a:p>
        </p:txBody>
      </p:sp>
    </p:spTree>
    <p:extLst>
      <p:ext uri="{BB962C8B-B14F-4D97-AF65-F5344CB8AC3E}">
        <p14:creationId xmlns:p14="http://schemas.microsoft.com/office/powerpoint/2010/main" val="419811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Оформление по умолчанию 2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406</TotalTime>
  <Words>2064</Words>
  <Application>Microsoft Office PowerPoint</Application>
  <PresentationFormat>Экран (4:3)</PresentationFormat>
  <Paragraphs>208</Paragraphs>
  <Slides>62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62</vt:i4>
      </vt:variant>
    </vt:vector>
  </HeadingPairs>
  <TitlesOfParts>
    <vt:vector size="63" baseType="lpstr">
      <vt:lpstr>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Мозгунова Г. Родовые корни / Г. Мозгунова // Родина. – 2011. - №4. – С.45-50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Фролов А. Феномен русский и советский / А. Фролов // Российский экономический журнал. – 2011. - №2. – С. 3-13</vt:lpstr>
      <vt:lpstr>Презентация PowerPoint</vt:lpstr>
      <vt:lpstr>О-6 Д-50  Дихтярь А.Б. Прежде чем прозвучало: «Поехали!» / А.Б. Дихтярь . – М.: Политиздат, 1987. – 240 с.</vt:lpstr>
      <vt:lpstr>Презентация PowerPoint</vt:lpstr>
      <vt:lpstr>Григорьев А.И. Значение полёта Ю.А. Гагарина для становления космической медицины /  А.И. Григорьев // Вестник Российской академии наук. – 2011. - №4. – С. 357-363</vt:lpstr>
      <vt:lpstr>Презентация PowerPoint</vt:lpstr>
      <vt:lpstr>Презентация PowerPoint</vt:lpstr>
      <vt:lpstr>О-6 Ш 90  Штерн М.И. Космос – Земле / М.И. Штерн. – М.: Издательство «Наука», 1976. – 183 с. </vt:lpstr>
      <vt:lpstr>Презентация PowerPoint</vt:lpstr>
      <vt:lpstr>Презентация PowerPoint</vt:lpstr>
      <vt:lpstr>Губарев В. Юрий Гагарин: «Я чувствовал себя хорошо…» / В. Губарев // Наука и жизнь. – 2011. - №4. – С. 3- 9</vt:lpstr>
      <vt:lpstr>Презентация PowerPoint</vt:lpstr>
      <vt:lpstr>Презентация PowerPoint</vt:lpstr>
      <vt:lpstr>Презентация PowerPoint</vt:lpstr>
      <vt:lpstr>Мальцева Л. День, который вошёл в века / Л. Мальцева // Родина. – 2011. - №4. – С. 26-27</vt:lpstr>
      <vt:lpstr>Презентация PowerPoint</vt:lpstr>
      <vt:lpstr>Савиных В.П., Якушенков Ю.Г.  Эра Юрия Гагарина продолжается / В.П.Савиных, Ю.Г. Якушенков  // Высшее образование сегодня. -  №4.- 2011.-   С.6-7</vt:lpstr>
      <vt:lpstr>Презентация PowerPoint</vt:lpstr>
      <vt:lpstr>Презентация PowerPoint</vt:lpstr>
      <vt:lpstr>Алексеев Ю. Любимец планеты / Ю. Алексеев // Студенческий меридиан. – 2011. - №4. – С.22-25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Аннинский Л. Цена улыбки / Л.Аннинский // Родина. – 2012. - №2. – С. 26</vt:lpstr>
      <vt:lpstr>Презентация PowerPoint</vt:lpstr>
      <vt:lpstr>Презентация PowerPoint</vt:lpstr>
      <vt:lpstr>Губарев В. Эпоха Гагарина / В. Губарев // Российская федерация сегодня. – 2011. - №7. – С. 20-25</vt:lpstr>
      <vt:lpstr>Презентация PowerPoint</vt:lpstr>
      <vt:lpstr>Презентация PowerPoint</vt:lpstr>
      <vt:lpstr>Он сказал: «Поехали!» // Отечество. – 2004. - №3. –  С.6-9</vt:lpstr>
      <vt:lpstr>Презентация PowerPoint</vt:lpstr>
      <vt:lpstr>Ш4Р7 С79  Степанов В.А. Юрий Гагарин / В.А. Степанов. - М.: Молодая гвардия, 1987. - 335 с. </vt:lpstr>
      <vt:lpstr>Презентация PowerPoint</vt:lpstr>
      <vt:lpstr>Презентация PowerPoint</vt:lpstr>
      <vt:lpstr>Памятник  Ю. Гагарину  в Харькове</vt:lpstr>
      <vt:lpstr>Презентация PowerPoint</vt:lpstr>
      <vt:lpstr>Презентация PowerPoint</vt:lpstr>
      <vt:lpstr>Презентация PowerPoint</vt:lpstr>
      <vt:lpstr>Презентация PowerPoint</vt:lpstr>
      <vt:lpstr>О-6 Д50 Дихтярь А. Жизнь –  прекрасное мгновенье /А. Дихтярь. - М.: Молодая гвардия, 1975. - 320 с., ил.  </vt:lpstr>
      <vt:lpstr>Презентация PowerPoint</vt:lpstr>
      <vt:lpstr>Презентация PowerPoint</vt:lpstr>
    </vt:vector>
  </TitlesOfParts>
  <Company>JS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Даша</dc:creator>
  <cp:lastModifiedBy>Крисанова Татьяна Николаевна</cp:lastModifiedBy>
  <cp:revision>52</cp:revision>
  <dcterms:created xsi:type="dcterms:W3CDTF">2010-11-11T12:29:23Z</dcterms:created>
  <dcterms:modified xsi:type="dcterms:W3CDTF">2019-03-25T06:59:39Z</dcterms:modified>
</cp:coreProperties>
</file>